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84"/>
  </p:notesMasterIdLst>
  <p:sldIdLst>
    <p:sldId id="256" r:id="rId2"/>
    <p:sldId id="257" r:id="rId3"/>
    <p:sldId id="258" r:id="rId4"/>
    <p:sldId id="280" r:id="rId5"/>
    <p:sldId id="259" r:id="rId6"/>
    <p:sldId id="260" r:id="rId7"/>
    <p:sldId id="350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7" r:id="rId20"/>
    <p:sldId id="288" r:id="rId21"/>
    <p:sldId id="279" r:id="rId22"/>
    <p:sldId id="293" r:id="rId23"/>
    <p:sldId id="294" r:id="rId24"/>
    <p:sldId id="278" r:id="rId25"/>
    <p:sldId id="295" r:id="rId26"/>
    <p:sldId id="296" r:id="rId27"/>
    <p:sldId id="297" r:id="rId28"/>
    <p:sldId id="290" r:id="rId29"/>
    <p:sldId id="289" r:id="rId30"/>
    <p:sldId id="351" r:id="rId31"/>
    <p:sldId id="298" r:id="rId32"/>
    <p:sldId id="300" r:id="rId33"/>
    <p:sldId id="304" r:id="rId34"/>
    <p:sldId id="305" r:id="rId35"/>
    <p:sldId id="301" r:id="rId36"/>
    <p:sldId id="302" r:id="rId37"/>
    <p:sldId id="314" r:id="rId38"/>
    <p:sldId id="303" r:id="rId39"/>
    <p:sldId id="306" r:id="rId40"/>
    <p:sldId id="307" r:id="rId41"/>
    <p:sldId id="309" r:id="rId42"/>
    <p:sldId id="308" r:id="rId43"/>
    <p:sldId id="310" r:id="rId44"/>
    <p:sldId id="311" r:id="rId45"/>
    <p:sldId id="312" r:id="rId46"/>
    <p:sldId id="313" r:id="rId47"/>
    <p:sldId id="316" r:id="rId48"/>
    <p:sldId id="315" r:id="rId49"/>
    <p:sldId id="317" r:id="rId50"/>
    <p:sldId id="352" r:id="rId51"/>
    <p:sldId id="318" r:id="rId52"/>
    <p:sldId id="319" r:id="rId53"/>
    <p:sldId id="321" r:id="rId54"/>
    <p:sldId id="322" r:id="rId55"/>
    <p:sldId id="323" r:id="rId56"/>
    <p:sldId id="320" r:id="rId57"/>
    <p:sldId id="324" r:id="rId58"/>
    <p:sldId id="325" r:id="rId59"/>
    <p:sldId id="326" r:id="rId60"/>
    <p:sldId id="327" r:id="rId61"/>
    <p:sldId id="336" r:id="rId62"/>
    <p:sldId id="337" r:id="rId63"/>
    <p:sldId id="338" r:id="rId64"/>
    <p:sldId id="339" r:id="rId65"/>
    <p:sldId id="353" r:id="rId66"/>
    <p:sldId id="340" r:id="rId67"/>
    <p:sldId id="335" r:id="rId68"/>
    <p:sldId id="348" r:id="rId69"/>
    <p:sldId id="332" r:id="rId70"/>
    <p:sldId id="333" r:id="rId71"/>
    <p:sldId id="341" r:id="rId72"/>
    <p:sldId id="342" r:id="rId73"/>
    <p:sldId id="343" r:id="rId74"/>
    <p:sldId id="346" r:id="rId75"/>
    <p:sldId id="347" r:id="rId76"/>
    <p:sldId id="354" r:id="rId77"/>
    <p:sldId id="349" r:id="rId78"/>
    <p:sldId id="334" r:id="rId79"/>
    <p:sldId id="328" r:id="rId80"/>
    <p:sldId id="329" r:id="rId81"/>
    <p:sldId id="330" r:id="rId82"/>
    <p:sldId id="331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0"/>
    <p:restoredTop sz="94700"/>
  </p:normalViewPr>
  <p:slideViewPr>
    <p:cSldViewPr snapToGrid="0">
      <p:cViewPr varScale="1">
        <p:scale>
          <a:sx n="92" d="100"/>
          <a:sy n="92" d="100"/>
        </p:scale>
        <p:origin x="36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6E9F7-D6E5-EC46-A1D0-4876F4D80564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90592-4479-8F4D-9968-05F799864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11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90592-4479-8F4D-9968-05F799864D5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10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90592-4479-8F4D-9968-05F799864D5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27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90592-4479-8F4D-9968-05F799864D5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72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90592-4479-8F4D-9968-05F799864D5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03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64DE79-268F-4C1A-8933-263129D2AF90}" type="datetimeFigureOut">
              <a:rPr lang="en-US" smtClean="0"/>
              <a:pPr/>
              <a:t>6/22/2024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75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58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895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56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116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93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270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154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199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71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367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Neutra Text-Book"/>
                <a:cs typeface="Neutra Text-Book"/>
              </a:defRPr>
            </a:lvl1pPr>
          </a:lstStyle>
          <a:p>
            <a:fld id="{C764DE79-268F-4C1A-8933-263129D2AF90}" type="datetimeFigureOut">
              <a:rPr lang="en-US" smtClean="0"/>
              <a:pPr/>
              <a:t>6/22/2024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Neutra Text-Book"/>
                <a:cs typeface="Neutra Text-Book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Neutra Text-Book"/>
                <a:cs typeface="Neutra Text-Book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6800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Ubuntu"/>
          <a:ea typeface="+mj-ea"/>
          <a:cs typeface="Ubuntu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3200" b="0" i="0" kern="1200">
          <a:solidFill>
            <a:schemeClr val="bg1"/>
          </a:solidFill>
          <a:latin typeface="Ubuntu Light"/>
          <a:ea typeface="+mn-ea"/>
          <a:cs typeface="Ubuntu Light"/>
        </a:defRPr>
      </a:lvl1pPr>
      <a:lvl2pPr marL="457200" indent="0" algn="l" defTabSz="457200" rtl="0" eaLnBrk="1" latinLnBrk="0" hangingPunct="1">
        <a:spcBef>
          <a:spcPct val="20000"/>
        </a:spcBef>
        <a:buFontTx/>
        <a:buNone/>
        <a:defRPr sz="2800" b="0" i="0" kern="1200">
          <a:solidFill>
            <a:schemeClr val="bg1"/>
          </a:solidFill>
          <a:latin typeface="Ubuntu Light"/>
          <a:ea typeface="+mn-ea"/>
          <a:cs typeface="Ubuntu Light"/>
        </a:defRPr>
      </a:lvl2pPr>
      <a:lvl3pPr marL="914400" indent="0" algn="l" defTabSz="457200" rtl="0" eaLnBrk="1" latinLnBrk="0" hangingPunct="1">
        <a:spcBef>
          <a:spcPct val="20000"/>
        </a:spcBef>
        <a:buFontTx/>
        <a:buNone/>
        <a:defRPr sz="2400" b="0" i="0" kern="1200">
          <a:solidFill>
            <a:schemeClr val="bg1"/>
          </a:solidFill>
          <a:latin typeface="Ubuntu Light"/>
          <a:ea typeface="+mn-ea"/>
          <a:cs typeface="Ubuntu Light"/>
        </a:defRPr>
      </a:lvl3pPr>
      <a:lvl4pPr marL="1371600" indent="0" algn="l" defTabSz="457200" rtl="0" eaLnBrk="1" latinLnBrk="0" hangingPunct="1">
        <a:spcBef>
          <a:spcPct val="20000"/>
        </a:spcBef>
        <a:buFontTx/>
        <a:buNone/>
        <a:defRPr sz="2000" b="0" i="0" kern="1200">
          <a:solidFill>
            <a:schemeClr val="bg1"/>
          </a:solidFill>
          <a:latin typeface="Ubuntu Light"/>
          <a:ea typeface="+mn-ea"/>
          <a:cs typeface="Ubuntu Light"/>
        </a:defRPr>
      </a:lvl4pPr>
      <a:lvl5pPr marL="1828800" indent="0" algn="l" defTabSz="457200" rtl="0" eaLnBrk="1" latinLnBrk="0" hangingPunct="1">
        <a:spcBef>
          <a:spcPct val="20000"/>
        </a:spcBef>
        <a:buFontTx/>
        <a:buNone/>
        <a:defRPr sz="2000" b="0" i="0" kern="1200">
          <a:solidFill>
            <a:schemeClr val="bg1"/>
          </a:solidFill>
          <a:latin typeface="Ubuntu Light"/>
          <a:ea typeface="+mn-ea"/>
          <a:cs typeface="Ubuntu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rown-deep-learning.github.io/dl-website-s2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All_models_are_wrong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s.technion.ac.il/wp-content/ron-kimmel/papers/Conference/RavBroBroKimSoc2012.pdf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hyperlink" Target="https://arxiv.org/abs/1809.02560" TargetMode="Externa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hyperlink" Target="https://ivl.cs.brown.edu/ConDor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ap3d-um.github.io/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amir55.github.io/SATR/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eometry.cs.ucl.ac.uk/projects/2018/pcpnet/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306.00658" TargetMode="External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xiv.org/abs/2106.09431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arxiv.org/abs/2209.08725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gif"/><Relationship Id="rId5" Type="http://schemas.openxmlformats.org/officeDocument/2006/relationships/hyperlink" Target="https://arxiv.org/abs/1812.02822" TargetMode="External"/><Relationship Id="rId4" Type="http://schemas.openxmlformats.org/officeDocument/2006/relationships/hyperlink" Target="https://nihalsid.github.io/mesh-gpt/" TargetMode="External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engsongyou.github.io/conv_onet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arxiv.org/abs/2103.12266" TargetMode="Externa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one-2-3-45.github.io/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8.png"/><Relationship Id="rId5" Type="http://schemas.openxmlformats.org/officeDocument/2006/relationships/hyperlink" Target="http://pix3d.csail.mit.edu/" TargetMode="Externa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3.08495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arxiv.org/abs/2305.02463" TargetMode="Externa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utkarsh.kant/tokenization-a-complete-guide-3f2dd56c0682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commons.wikimedia.org/wiki/File:Makroskop_%28Abraham_Lincoln%29.png" TargetMode="Externa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dgp.toronto.edu/projects/neural-subdivision/" TargetMode="External"/><Relationship Id="rId7" Type="http://schemas.openxmlformats.org/officeDocument/2006/relationships/hyperlink" Target="https://github.com/ThibaultGROUEIX/NeuralJacobianFields?tab=readme-ov-fil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yifita.netlify.app/publication/deep_cage/" TargetMode="Externa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5.00880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2.03828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utodeskAILab/Fusion360GalleryDataset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1.png"/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hyperlink" Target="https://arxiv.org/abs/1704.01212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hyperlink" Target="https://jalammar.github.io/illustrated-transformer/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vis-www.cs.umass.edu/mvcnn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kalo-ai.github.io/papers/SketchModeling/" TargetMode="External"/><Relationship Id="rId4" Type="http://schemas.openxmlformats.org/officeDocument/2006/relationships/hyperlink" Target="https://kalo-ai.github.io/papers/shapepfcn/index.html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12.01537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rxiv.org/abs/1703.09438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5.12238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xiv.org/abs/2207.04632" TargetMode="External"/><Relationship Id="rId5" Type="http://schemas.openxmlformats.org/officeDocument/2006/relationships/hyperlink" Target="https://arxiv.org/abs/2105.09492" TargetMode="External"/><Relationship Id="rId4" Type="http://schemas.openxmlformats.org/officeDocument/2006/relationships/hyperlink" Target="https://arxiv.org/abs/2104.00706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stanford.edu/~rqi/pointnet/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stanford.edu/~rqi/pointnet/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stanford.edu/~rqi/pointnet/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stanford.edu/~rqi/pointnet/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stanford.edu/~rqi/pointnet/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stanford.edu/~rqi/pointnet/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stanford.edu/~rqi/pointnet/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stanford.edu/~rqi/pointnet/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12.09164" TargetMode="External"/><Relationship Id="rId2" Type="http://schemas.openxmlformats.org/officeDocument/2006/relationships/hyperlink" Target="https://liuziwei7.github.io/projects/DGCNN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anahanocka.github.io/MeshCNN/" TargetMode="External"/><Relationship Id="rId4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anahanocka.github.io/MeshCNN/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anahanocka.github.io/MeshCNN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anahanocka.github.io/MeshCNN/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anahanocka.github.io/MeshCNN/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ranahanocka.github.io/MeshCNN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ranahanocka.github.io/MeshCNN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nihalsid.github.io/mesh-gpt/" TargetMode="External"/><Relationship Id="rId2" Type="http://schemas.openxmlformats.org/officeDocument/2006/relationships/hyperlink" Target="https://arxiv.org/abs/2012.00888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E4A9C29-91C0-C700-4C8D-A9F04666A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87" y="-151700"/>
            <a:ext cx="12532449" cy="716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B9653F-7A4A-5EC9-C0CB-D5B293B906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Deep Learning for 3D Geometry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15A66-41AD-F905-E2DC-B55F30630E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SGP 2024 Graduate School</a:t>
            </a:r>
          </a:p>
        </p:txBody>
      </p:sp>
    </p:spTree>
    <p:extLst>
      <p:ext uri="{BB962C8B-B14F-4D97-AF65-F5344CB8AC3E}">
        <p14:creationId xmlns:p14="http://schemas.microsoft.com/office/powerpoint/2010/main" val="48956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A5B3A-FFE4-99A8-C005-C28524CD5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7528"/>
            <a:ext cx="10972800" cy="4691957"/>
          </a:xfrm>
        </p:spPr>
        <p:txBody>
          <a:bodyPr>
            <a:normAutofit/>
          </a:bodyPr>
          <a:lstStyle/>
          <a:p>
            <a:endParaRPr lang="en-US" i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Using neural networks to solve prediction problems involving 3D geometry </a:t>
            </a:r>
            <a:r>
              <a:rPr lang="en-US" b="1" dirty="0"/>
              <a:t>(Daniel,  ~40 mins)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Using neural networks </a:t>
            </a:r>
            <a:r>
              <a:rPr lang="en-US" i="1" dirty="0"/>
              <a:t>as a representation of </a:t>
            </a:r>
            <a:r>
              <a:rPr lang="en-US" dirty="0"/>
              <a:t>3D geometry </a:t>
            </a:r>
            <a:r>
              <a:rPr lang="en-US" b="1" dirty="0"/>
              <a:t>(Zoë, ~40 mins)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4805DC-C05F-658A-C965-093EB2D4B442}"/>
              </a:ext>
            </a:extLst>
          </p:cNvPr>
          <p:cNvSpPr txBox="1"/>
          <p:nvPr/>
        </p:nvSpPr>
        <p:spPr>
          <a:xfrm>
            <a:off x="1122629" y="3057424"/>
            <a:ext cx="2818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latin typeface="Ubuntu Light"/>
                <a:cs typeface="Ubuntu Light"/>
              </a:rPr>
              <a:t>5 minute break</a:t>
            </a:r>
          </a:p>
        </p:txBody>
      </p:sp>
    </p:spTree>
    <p:extLst>
      <p:ext uri="{BB962C8B-B14F-4D97-AF65-F5344CB8AC3E}">
        <p14:creationId xmlns:p14="http://schemas.microsoft.com/office/powerpoint/2010/main" val="1362714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A5B3A-FFE4-99A8-C005-C28524CD5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7528"/>
            <a:ext cx="10972800" cy="4691957"/>
          </a:xfrm>
        </p:spPr>
        <p:txBody>
          <a:bodyPr>
            <a:normAutofit/>
          </a:bodyPr>
          <a:lstStyle/>
          <a:p>
            <a:endParaRPr lang="en-US" i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Using neural networks to solve prediction problems involving 3D geometry </a:t>
            </a:r>
            <a:r>
              <a:rPr lang="en-US" b="1" dirty="0"/>
              <a:t>(Daniel,  ~40 mins)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Using neural networks </a:t>
            </a:r>
            <a:r>
              <a:rPr lang="en-US" i="1" dirty="0"/>
              <a:t>as a representation of </a:t>
            </a:r>
            <a:r>
              <a:rPr lang="en-US" dirty="0"/>
              <a:t>3D geometry </a:t>
            </a:r>
            <a:r>
              <a:rPr lang="en-US" b="1" dirty="0"/>
              <a:t>(Zoë, ~40 mins)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4805DC-C05F-658A-C965-093EB2D4B442}"/>
              </a:ext>
            </a:extLst>
          </p:cNvPr>
          <p:cNvSpPr txBox="1"/>
          <p:nvPr/>
        </p:nvSpPr>
        <p:spPr>
          <a:xfrm>
            <a:off x="1122629" y="3057424"/>
            <a:ext cx="2818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latin typeface="Ubuntu Light"/>
                <a:cs typeface="Ubuntu Light"/>
              </a:rPr>
              <a:t>5 minute break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DFB3AC-0898-DD03-199C-2ECF8B74FD8D}"/>
              </a:ext>
            </a:extLst>
          </p:cNvPr>
          <p:cNvSpPr/>
          <p:nvPr/>
        </p:nvSpPr>
        <p:spPr>
          <a:xfrm>
            <a:off x="443620" y="2987644"/>
            <a:ext cx="10058400" cy="2643611"/>
          </a:xfrm>
          <a:prstGeom prst="rect">
            <a:avLst/>
          </a:prstGeom>
          <a:solidFill>
            <a:schemeClr val="tx1">
              <a:alpha val="80433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07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174B5-51ED-FB42-B5AE-A302DB361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= Function Approximation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A90F0A-75A6-B66E-9197-E269A16DBF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4983161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Suppose we want to compute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...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...but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too complicated for us to write down ourselves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E.g.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       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     ) </m:t>
                    </m:r>
                  </m:oMath>
                </a14:m>
                <a:r>
                  <a:rPr lang="en-US" dirty="0"/>
                  <a:t>= “cat”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 </a:t>
                </a:r>
                <a:r>
                  <a:rPr lang="en-US" b="1" i="1" dirty="0"/>
                  <a:t>neural network </a:t>
                </a:r>
                <a:r>
                  <a:rPr lang="en-US" dirty="0"/>
                  <a:t>is a parametric family of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/>
                  <a:t> that we can optimize to solve our problem, given a dataset of examples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dirty="0"/>
                  <a:t>: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A90F0A-75A6-B66E-9197-E269A16DBF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4983161"/>
              </a:xfrm>
              <a:blipFill>
                <a:blip r:embed="rId2"/>
                <a:stretch>
                  <a:fillRect l="-1387" t="-1781" r="-347" b="-37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Free Images : animal, pet, black cat, fauna, face, eyes, whiskers,  vertebrate, norwegian forest cat, european shorthair, wild cat, small to  medium sized cats, cat like mammal, carnivoran, nebelung, domestic short  haired">
            <a:extLst>
              <a:ext uri="{FF2B5EF4-FFF2-40B4-BE49-F238E27FC236}">
                <a16:creationId xmlns:a16="http://schemas.microsoft.com/office/drawing/2014/main" id="{977ACBCC-080A-7D7A-6BFF-13529A15F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" r="275" b="16102"/>
          <a:stretch/>
        </p:blipFill>
        <p:spPr bwMode="auto">
          <a:xfrm>
            <a:off x="2697935" y="2743200"/>
            <a:ext cx="961734" cy="60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37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DC2C-9728-B6BA-DA95-FF5187020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deep learning problem is characterized by: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79606-B77C-38E5-EA29-4FDF4BCF2E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4827759"/>
              </a:xfrm>
            </p:spPr>
            <p:txBody>
              <a:bodyPr>
                <a:normAutofit lnSpcReduction="10000"/>
              </a:bodyPr>
              <a:lstStyle/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What type of prediction problem are we trying to solve?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i.e. what function should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dirty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 compute?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How are we representing the data?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i.e. what form do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 take?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What neural network architecture are we using?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i.e. what parametric family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dirty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 are we using?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How will we train the network?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i.e. what optimization algorithm do we use to solve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sz="28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8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2800" i="1" dirty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 dirty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b="0" i="1" dirty="0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dirty="0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800" b="0" i="1" dirty="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dirty="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 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79606-B77C-38E5-EA29-4FDF4BCF2E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4827759"/>
              </a:xfrm>
              <a:blipFill>
                <a:blip r:embed="rId2"/>
                <a:stretch>
                  <a:fillRect l="-1387" t="-2895"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180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DC2C-9728-B6BA-DA95-FF5187020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deep learning problem is characterized by: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79606-B77C-38E5-EA29-4FDF4BCF2E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4827759"/>
              </a:xfrm>
            </p:spPr>
            <p:txBody>
              <a:bodyPr>
                <a:normAutofit lnSpcReduction="10000"/>
              </a:bodyPr>
              <a:lstStyle/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What type of prediction problem are we trying to solve?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i.e. what function should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dirty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 compute?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How are we representing the data?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i.e. what form do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 take?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What neural network architecture are we using?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i.e. what parametric family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dirty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 are we using?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How will we train the network?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i.e. what optimization algorithm do we use to solve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sz="28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8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8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2800" i="1" dirty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 dirty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b="0" i="1" dirty="0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dirty="0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800" b="0" i="1" dirty="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dirty="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 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79606-B77C-38E5-EA29-4FDF4BCF2E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4827759"/>
              </a:xfrm>
              <a:blipFill>
                <a:blip r:embed="rId2"/>
                <a:stretch>
                  <a:fillRect l="-1387" t="-2895"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0A1193E9-2F8B-124C-5ACB-93BFDF3D9A41}"/>
              </a:ext>
            </a:extLst>
          </p:cNvPr>
          <p:cNvSpPr/>
          <p:nvPr/>
        </p:nvSpPr>
        <p:spPr>
          <a:xfrm>
            <a:off x="609600" y="4688301"/>
            <a:ext cx="9131929" cy="1503706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C55688-77C7-E2C3-BA0A-7DD5A551B495}"/>
              </a:ext>
            </a:extLst>
          </p:cNvPr>
          <p:cNvSpPr txBox="1"/>
          <p:nvPr/>
        </p:nvSpPr>
        <p:spPr>
          <a:xfrm>
            <a:off x="609600" y="6243294"/>
            <a:ext cx="8204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Ubuntu Light"/>
                <a:cs typeface="Ubuntu Light"/>
              </a:rPr>
              <a:t>Not going to cover this today. See e.g. </a:t>
            </a:r>
            <a:r>
              <a:rPr lang="en-US" dirty="0">
                <a:solidFill>
                  <a:schemeClr val="accent6"/>
                </a:solidFill>
                <a:latin typeface="Ubuntu Light"/>
                <a:cs typeface="Ubuntu Light"/>
                <a:hlinkClick r:id="rId3"/>
              </a:rPr>
              <a:t>Brown’s Deep Learning </a:t>
            </a:r>
            <a:r>
              <a:rPr lang="en-US" dirty="0">
                <a:solidFill>
                  <a:schemeClr val="accent6"/>
                </a:solidFill>
                <a:latin typeface="Ubuntu Light"/>
                <a:cs typeface="Ubuntu Light"/>
              </a:rPr>
              <a:t>course for more</a:t>
            </a:r>
          </a:p>
        </p:txBody>
      </p:sp>
    </p:spTree>
    <p:extLst>
      <p:ext uri="{BB962C8B-B14F-4D97-AF65-F5344CB8AC3E}">
        <p14:creationId xmlns:p14="http://schemas.microsoft.com/office/powerpoint/2010/main" val="308890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DC2C-9728-B6BA-DA95-FF5187020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deep learning problem is characterized by: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79606-B77C-38E5-EA29-4FDF4BCF2E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4827759"/>
              </a:xfrm>
            </p:spPr>
            <p:txBody>
              <a:bodyPr>
                <a:normAutofit lnSpcReduction="10000"/>
              </a:bodyPr>
              <a:lstStyle/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What type of prediction problem are we trying to solve?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function should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compute?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How are we representing the data?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form do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take?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What neural network architecture are we using?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parametric family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are we using?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How will we train the network?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optimization algorithm do we use to solve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2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79606-B77C-38E5-EA29-4FDF4BCF2E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4827759"/>
              </a:xfrm>
              <a:blipFill>
                <a:blip r:embed="rId2"/>
                <a:stretch>
                  <a:fillRect l="-1387" t="-2895"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3318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DC2C-9728-B6BA-DA95-FF5187020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deep learning problem is characterized by: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79606-B77C-38E5-EA29-4FDF4BCF2E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4827759"/>
              </a:xfrm>
            </p:spPr>
            <p:txBody>
              <a:bodyPr>
                <a:normAutofit lnSpcReduction="10000"/>
              </a:bodyPr>
              <a:lstStyle/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What type of prediction problem are we trying to solve?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i.e. what function should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compute?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How are we representing the data?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form do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take?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What neural network architecture are we using?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parametric family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are we using?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How will we train the network?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optimization algorithm do we use to solve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2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79606-B77C-38E5-EA29-4FDF4BCF2E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4827759"/>
              </a:xfrm>
              <a:blipFill>
                <a:blip r:embed="rId2"/>
                <a:stretch>
                  <a:fillRect l="-1387" t="-2895"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40F704D-187E-F8D8-4F41-6766D2FB1F45}"/>
              </a:ext>
            </a:extLst>
          </p:cNvPr>
          <p:cNvSpPr/>
          <p:nvPr/>
        </p:nvSpPr>
        <p:spPr>
          <a:xfrm>
            <a:off x="434567" y="2634558"/>
            <a:ext cx="10058400" cy="2290527"/>
          </a:xfrm>
          <a:prstGeom prst="rect">
            <a:avLst/>
          </a:prstGeom>
          <a:solidFill>
            <a:schemeClr val="tx1">
              <a:alpha val="8510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69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7589F8-2278-0D2A-EAF8-9A596B2F3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Prediction Problems in Geometry Processing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94E0AE-38EE-D8FC-1F13-44C65E0C44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83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B20ED05E-2CF5-49A8-FDFC-2C2A397CA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Taxonomy of Prediction Problems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8F993EA3-C6BF-576F-4CA5-9B6E2B75E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framework for mentally organizing the kinds of problems learning is used for in geometry processing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i="1" dirty="0"/>
              <a:t>"All models are wrong but some are useful” </a:t>
            </a:r>
            <a:br>
              <a:rPr lang="en-US" i="1" dirty="0"/>
            </a:br>
            <a:r>
              <a:rPr lang="en-US" dirty="0"/>
              <a:t>– </a:t>
            </a:r>
            <a:r>
              <a:rPr lang="en-US" dirty="0">
                <a:hlinkClick r:id="rId2"/>
              </a:rPr>
              <a:t>George Box, 1976</a:t>
            </a:r>
            <a:endParaRPr lang="en-US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Not </a:t>
            </a:r>
            <a:r>
              <a:rPr lang="en-US" i="1" dirty="0"/>
              <a:t>every</a:t>
            </a:r>
            <a:r>
              <a:rPr lang="en-US" dirty="0"/>
              <a:t> ‘deep learning for geometry’ problem is going to fit perfectly into this framework...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...but sufficiently many do for it to be useful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8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ECE5F1D-982F-E740-4787-3554E0C59416}"/>
              </a:ext>
            </a:extLst>
          </p:cNvPr>
          <p:cNvSpPr/>
          <p:nvPr/>
        </p:nvSpPr>
        <p:spPr>
          <a:xfrm>
            <a:off x="5675018" y="1502863"/>
            <a:ext cx="353085" cy="35308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4A5270-C92B-B77D-A4E2-98D574C96AF0}"/>
              </a:ext>
            </a:extLst>
          </p:cNvPr>
          <p:cNvGrpSpPr/>
          <p:nvPr/>
        </p:nvGrpSpPr>
        <p:grpSpPr>
          <a:xfrm>
            <a:off x="1894290" y="1804240"/>
            <a:ext cx="3832436" cy="1671454"/>
            <a:chOff x="1894290" y="1804240"/>
            <a:chExt cx="3832436" cy="16714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AFB2FB-2835-CF3B-F968-55CBFFC181E7}"/>
                </a:ext>
              </a:extLst>
            </p:cNvPr>
            <p:cNvSpPr txBox="1"/>
            <p:nvPr/>
          </p:nvSpPr>
          <p:spPr>
            <a:xfrm>
              <a:off x="1894290" y="2767808"/>
              <a:ext cx="20024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Ubuntu Light"/>
                  <a:cs typeface="Ubuntu Light"/>
                </a:rPr>
                <a:t>Analysis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01A1DC7-CE48-4E17-A3EA-F4F165B3C179}"/>
                </a:ext>
              </a:extLst>
            </p:cNvPr>
            <p:cNvCxnSpPr>
              <a:cxnSpLocks/>
              <a:stCxn id="6" idx="3"/>
              <a:endCxn id="7" idx="0"/>
            </p:cNvCxnSpPr>
            <p:nvPr/>
          </p:nvCxnSpPr>
          <p:spPr>
            <a:xfrm flipH="1">
              <a:off x="2895526" y="1804240"/>
              <a:ext cx="2831200" cy="96356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E685177-4719-314A-A80B-746BEBE1BEF0}"/>
              </a:ext>
            </a:extLst>
          </p:cNvPr>
          <p:cNvGrpSpPr/>
          <p:nvPr/>
        </p:nvGrpSpPr>
        <p:grpSpPr>
          <a:xfrm>
            <a:off x="5976395" y="1804240"/>
            <a:ext cx="3953620" cy="1668199"/>
            <a:chOff x="5976395" y="1804240"/>
            <a:chExt cx="3953620" cy="166819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08AD038-DFDC-D28D-6268-04E832996F3E}"/>
                </a:ext>
              </a:extLst>
            </p:cNvPr>
            <p:cNvSpPr txBox="1"/>
            <p:nvPr/>
          </p:nvSpPr>
          <p:spPr>
            <a:xfrm>
              <a:off x="7620024" y="2764553"/>
              <a:ext cx="23099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Ubuntu Light"/>
                  <a:cs typeface="Ubuntu Light"/>
                </a:rPr>
                <a:t>Synthesis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FED4819-48A9-D52D-6AAE-D322CA8DAE3B}"/>
                </a:ext>
              </a:extLst>
            </p:cNvPr>
            <p:cNvCxnSpPr>
              <a:cxnSpLocks/>
              <a:stCxn id="6" idx="5"/>
              <a:endCxn id="8" idx="0"/>
            </p:cNvCxnSpPr>
            <p:nvPr/>
          </p:nvCxnSpPr>
          <p:spPr>
            <a:xfrm>
              <a:off x="5976395" y="1804240"/>
              <a:ext cx="2798625" cy="96031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itle 21">
            <a:extLst>
              <a:ext uri="{FF2B5EF4-FFF2-40B4-BE49-F238E27FC236}">
                <a16:creationId xmlns:a16="http://schemas.microsoft.com/office/drawing/2014/main" id="{B20ED05E-2CF5-49A8-FDFC-2C2A397CA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Taxonomy of Prediction Problems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5FBDB6-350D-85B4-682D-08FAE5D44987}"/>
              </a:ext>
            </a:extLst>
          </p:cNvPr>
          <p:cNvGrpSpPr/>
          <p:nvPr/>
        </p:nvGrpSpPr>
        <p:grpSpPr>
          <a:xfrm>
            <a:off x="479756" y="3443932"/>
            <a:ext cx="4903971" cy="738664"/>
            <a:chOff x="479756" y="3443932"/>
            <a:chExt cx="4903971" cy="73866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16F3BC-72FF-AFCD-FB22-08D31A18F610}"/>
                </a:ext>
              </a:extLst>
            </p:cNvPr>
            <p:cNvSpPr txBox="1"/>
            <p:nvPr/>
          </p:nvSpPr>
          <p:spPr>
            <a:xfrm>
              <a:off x="479756" y="3443932"/>
              <a:ext cx="4903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Ubuntu Light"/>
                  <a:cs typeface="Ubuntu Light"/>
                </a:rPr>
                <a:t>Compute some property of existing geometry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39515A6-E6CE-19E2-C18E-E2D3707422B4}"/>
                    </a:ext>
                  </a:extLst>
                </p:cNvPr>
                <p:cNvSpPr txBox="1"/>
                <p:nvPr/>
              </p:nvSpPr>
              <p:spPr>
                <a:xfrm>
                  <a:off x="1037697" y="3813264"/>
                  <a:ext cx="37880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50000"/>
                        </a:schemeClr>
                      </a:solidFill>
                      <a:latin typeface="Ubuntu Light"/>
                      <a:cs typeface="Ubuntu Light"/>
                    </a:rPr>
                    <a:t>In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(</m:t>
                      </m:r>
                      <m:r>
                        <a:rPr lang="en-US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𝑥</m:t>
                      </m:r>
                      <m:r>
                        <a:rPr lang="en-US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) = </m:t>
                      </m:r>
                      <m:r>
                        <a:rPr lang="en-US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𝑦</m:t>
                      </m:r>
                    </m:oMath>
                  </a14:m>
                  <a:r>
                    <a:rPr lang="en-US" dirty="0">
                      <a:solidFill>
                        <a:schemeClr val="tx1">
                          <a:lumMod val="50000"/>
                        </a:schemeClr>
                      </a:solidFill>
                      <a:latin typeface="Ubuntu Light"/>
                      <a:cs typeface="Ubuntu Light"/>
                    </a:rPr>
                    <a:t>: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𝑥</m:t>
                      </m:r>
                    </m:oMath>
                  </a14:m>
                  <a:r>
                    <a:rPr lang="en-US" dirty="0">
                      <a:solidFill>
                        <a:schemeClr val="tx1">
                          <a:lumMod val="50000"/>
                        </a:schemeClr>
                      </a:solidFill>
                      <a:latin typeface="Ubuntu Light"/>
                      <a:cs typeface="Ubuntu Light"/>
                    </a:rPr>
                    <a:t> is geometry,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𝑦</m:t>
                      </m:r>
                    </m:oMath>
                  </a14:m>
                  <a:r>
                    <a:rPr lang="en-US" dirty="0">
                      <a:solidFill>
                        <a:schemeClr val="tx1">
                          <a:lumMod val="50000"/>
                        </a:schemeClr>
                      </a:solidFill>
                      <a:latin typeface="Ubuntu Light"/>
                      <a:cs typeface="Ubuntu Light"/>
                    </a:rPr>
                    <a:t> is not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39515A6-E6CE-19E2-C18E-E2D3707422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7697" y="3813264"/>
                  <a:ext cx="3788088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667" t="-6667" r="-66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34524D-2421-F2CB-9793-1A7063B26114}"/>
              </a:ext>
            </a:extLst>
          </p:cNvPr>
          <p:cNvGrpSpPr/>
          <p:nvPr/>
        </p:nvGrpSpPr>
        <p:grpSpPr>
          <a:xfrm>
            <a:off x="6268645" y="3443932"/>
            <a:ext cx="5085175" cy="738664"/>
            <a:chOff x="6268645" y="3443932"/>
            <a:chExt cx="5085175" cy="73866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A69A5E7-90DF-690A-6606-C0E90F7A3632}"/>
                </a:ext>
              </a:extLst>
            </p:cNvPr>
            <p:cNvSpPr txBox="1"/>
            <p:nvPr/>
          </p:nvSpPr>
          <p:spPr>
            <a:xfrm>
              <a:off x="7463724" y="3443932"/>
              <a:ext cx="2695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Ubuntu Light"/>
                  <a:cs typeface="Ubuntu Light"/>
                </a:rPr>
                <a:t>Generate new geometry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0B7BB7F-CDBA-AB5C-BFC9-5473DF1B4545}"/>
                    </a:ext>
                  </a:extLst>
                </p:cNvPr>
                <p:cNvSpPr txBox="1"/>
                <p:nvPr/>
              </p:nvSpPr>
              <p:spPr>
                <a:xfrm>
                  <a:off x="6268645" y="3813264"/>
                  <a:ext cx="508517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50000"/>
                        </a:schemeClr>
                      </a:solidFill>
                      <a:latin typeface="Ubuntu Light"/>
                      <a:cs typeface="Ubuntu Light"/>
                    </a:rPr>
                    <a:t>In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(</m:t>
                      </m:r>
                      <m:r>
                        <a:rPr lang="en-US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𝑥</m:t>
                      </m:r>
                      <m:r>
                        <a:rPr lang="en-US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) = </m:t>
                      </m:r>
                      <m:r>
                        <a:rPr lang="en-US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𝑦</m:t>
                      </m:r>
                    </m:oMath>
                  </a14:m>
                  <a:r>
                    <a:rPr lang="en-US" dirty="0">
                      <a:solidFill>
                        <a:schemeClr val="tx1">
                          <a:lumMod val="50000"/>
                        </a:schemeClr>
                      </a:solidFill>
                      <a:latin typeface="Ubuntu Light"/>
                      <a:cs typeface="Ubuntu Light"/>
                    </a:rPr>
                    <a:t>: 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𝑦</m:t>
                      </m:r>
                    </m:oMath>
                  </a14:m>
                  <a:r>
                    <a:rPr lang="en-US" dirty="0">
                      <a:solidFill>
                        <a:schemeClr val="tx1">
                          <a:lumMod val="50000"/>
                        </a:schemeClr>
                      </a:solidFill>
                      <a:latin typeface="Ubuntu Light"/>
                      <a:cs typeface="Ubuntu Light"/>
                    </a:rPr>
                    <a:t> is geometry,</a:t>
                  </a:r>
                  <a14:m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 </m:t>
                      </m:r>
                      <m:r>
                        <a:rPr lang="en-US" b="0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 </m:t>
                      </m:r>
                      <m:r>
                        <a:rPr lang="en-US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𝑥</m:t>
                      </m:r>
                      <m:r>
                        <a:rPr lang="en-US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 </m:t>
                      </m:r>
                    </m:oMath>
                  </a14:m>
                  <a:r>
                    <a:rPr lang="en-US" dirty="0">
                      <a:solidFill>
                        <a:schemeClr val="tx1">
                          <a:lumMod val="50000"/>
                        </a:schemeClr>
                      </a:solidFill>
                      <a:latin typeface="Ubuntu Light"/>
                      <a:cs typeface="Ubuntu Light"/>
                    </a:rPr>
                    <a:t>may or may not be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0B7BB7F-CDBA-AB5C-BFC9-5473DF1B45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8645" y="3813264"/>
                  <a:ext cx="5085175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746" t="-6667" r="-746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7191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4E9D6-B42A-AD28-47E9-618C8A7FD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Instructors 👨‍🏫👩‍🏫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3632C0-63F4-F572-3371-64D764762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45403"/>
            <a:ext cx="5386917" cy="639762"/>
          </a:xfrm>
        </p:spPr>
        <p:txBody>
          <a:bodyPr/>
          <a:lstStyle/>
          <a:p>
            <a:pPr algn="ctr"/>
            <a:r>
              <a:rPr lang="en-US" dirty="0"/>
              <a:t>Daniel Ritchie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ED649F4-1357-5EEF-F759-CCD5CE02B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4820907"/>
            <a:ext cx="5386917" cy="176245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Prof @ Brown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Graphics + ML, 3D Shape/Scene Generation, Program Synthesis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My 1</a:t>
            </a:r>
            <a:r>
              <a:rPr lang="en-US" baseline="30000" dirty="0"/>
              <a:t>st</a:t>
            </a:r>
            <a:r>
              <a:rPr lang="en-US" dirty="0"/>
              <a:t> (in person) SGP!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37BF1F-8C04-2748-9E7C-8D08515A6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8" y="1245403"/>
            <a:ext cx="5389033" cy="639762"/>
          </a:xfrm>
        </p:spPr>
        <p:txBody>
          <a:bodyPr/>
          <a:lstStyle/>
          <a:p>
            <a:pPr algn="ctr"/>
            <a:r>
              <a:rPr lang="en-US" dirty="0"/>
              <a:t>Zoë </a:t>
            </a:r>
            <a:r>
              <a:rPr lang="en-US" dirty="0" err="1"/>
              <a:t>Marschner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5C275B7-C49F-2102-4F59-58EBA04BE7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8" y="4820907"/>
            <a:ext cx="5389033" cy="176245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PhD @ CMU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Geometry Processing, Interesting Shape Representations, DDG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My 1</a:t>
            </a:r>
            <a:r>
              <a:rPr lang="en-US" baseline="30000" dirty="0"/>
              <a:t>st</a:t>
            </a:r>
            <a:r>
              <a:rPr lang="en-US" dirty="0"/>
              <a:t> (in person) SGP!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34665CC-D85E-CD6E-3B43-9413ABF1C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45" y="2038020"/>
            <a:ext cx="2546626" cy="263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oë Marschner | Carnegie Mellon University Computer Science Department">
            <a:extLst>
              <a:ext uri="{FF2B5EF4-FFF2-40B4-BE49-F238E27FC236}">
                <a16:creationId xmlns:a16="http://schemas.microsoft.com/office/drawing/2014/main" id="{BC4C8197-5F76-1113-EEC2-1FF800152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t="9373" r="14763" b="22376"/>
          <a:stretch/>
        </p:blipFill>
        <p:spPr bwMode="auto">
          <a:xfrm>
            <a:off x="7577955" y="2037093"/>
            <a:ext cx="2619858" cy="263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541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ECE5F1D-982F-E740-4787-3554E0C59416}"/>
              </a:ext>
            </a:extLst>
          </p:cNvPr>
          <p:cNvSpPr/>
          <p:nvPr/>
        </p:nvSpPr>
        <p:spPr>
          <a:xfrm>
            <a:off x="5675018" y="1502863"/>
            <a:ext cx="353085" cy="35308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FB2FB-2835-CF3B-F968-55CBFFC181E7}"/>
              </a:ext>
            </a:extLst>
          </p:cNvPr>
          <p:cNvSpPr txBox="1"/>
          <p:nvPr/>
        </p:nvSpPr>
        <p:spPr>
          <a:xfrm>
            <a:off x="1894290" y="2767808"/>
            <a:ext cx="2002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Ubuntu Light"/>
                <a:cs typeface="Ubuntu Light"/>
              </a:rPr>
              <a:t>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8AD038-DFDC-D28D-6268-04E832996F3E}"/>
              </a:ext>
            </a:extLst>
          </p:cNvPr>
          <p:cNvSpPr txBox="1"/>
          <p:nvPr/>
        </p:nvSpPr>
        <p:spPr>
          <a:xfrm>
            <a:off x="7620024" y="2764553"/>
            <a:ext cx="2309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Ubuntu Light"/>
                <a:cs typeface="Ubuntu Light"/>
              </a:rPr>
              <a:t>Synthesis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1A1DC7-CE48-4E17-A3EA-F4F165B3C179}"/>
              </a:ext>
            </a:extLst>
          </p:cNvPr>
          <p:cNvCxnSpPr>
            <a:cxnSpLocks/>
            <a:stCxn id="6" idx="3"/>
            <a:endCxn id="7" idx="0"/>
          </p:cNvCxnSpPr>
          <p:nvPr/>
        </p:nvCxnSpPr>
        <p:spPr>
          <a:xfrm flipH="1">
            <a:off x="2895526" y="1804240"/>
            <a:ext cx="2831200" cy="96356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ED4819-48A9-D52D-6AAE-D322CA8DAE3B}"/>
              </a:ext>
            </a:extLst>
          </p:cNvPr>
          <p:cNvCxnSpPr>
            <a:cxnSpLocks/>
            <a:stCxn id="6" idx="5"/>
            <a:endCxn id="8" idx="0"/>
          </p:cNvCxnSpPr>
          <p:nvPr/>
        </p:nvCxnSpPr>
        <p:spPr>
          <a:xfrm>
            <a:off x="5976395" y="1804240"/>
            <a:ext cx="2798625" cy="960313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21">
            <a:extLst>
              <a:ext uri="{FF2B5EF4-FFF2-40B4-BE49-F238E27FC236}">
                <a16:creationId xmlns:a16="http://schemas.microsoft.com/office/drawing/2014/main" id="{B20ED05E-2CF5-49A8-FDFC-2C2A397CA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Taxonomy of Prediction Problems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CDDD423-2DB5-509A-9F6D-A2F0649CB78E}"/>
              </a:ext>
            </a:extLst>
          </p:cNvPr>
          <p:cNvGrpSpPr/>
          <p:nvPr/>
        </p:nvGrpSpPr>
        <p:grpSpPr>
          <a:xfrm>
            <a:off x="676570" y="3475694"/>
            <a:ext cx="2218956" cy="1271329"/>
            <a:chOff x="676570" y="3475694"/>
            <a:chExt cx="2218956" cy="12713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8DC17F-EC09-8D0C-F51A-5F635EFE4CFB}"/>
                </a:ext>
              </a:extLst>
            </p:cNvPr>
            <p:cNvSpPr txBox="1"/>
            <p:nvPr/>
          </p:nvSpPr>
          <p:spPr>
            <a:xfrm>
              <a:off x="676570" y="4285358"/>
              <a:ext cx="10599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Ubuntu Light"/>
                  <a:cs typeface="Ubuntu Light"/>
                </a:rPr>
                <a:t>Global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E74EEDD-6861-5E7E-6F0F-F36385F986F2}"/>
                </a:ext>
              </a:extLst>
            </p:cNvPr>
            <p:cNvCxnSpPr>
              <a:cxnSpLocks/>
              <a:stCxn id="7" idx="2"/>
              <a:endCxn id="13" idx="0"/>
            </p:cNvCxnSpPr>
            <p:nvPr/>
          </p:nvCxnSpPr>
          <p:spPr>
            <a:xfrm flipH="1">
              <a:off x="1206523" y="3475694"/>
              <a:ext cx="1689003" cy="80966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F40D69A-C929-8CB1-F5C8-17066A52807A}"/>
              </a:ext>
            </a:extLst>
          </p:cNvPr>
          <p:cNvGrpSpPr/>
          <p:nvPr/>
        </p:nvGrpSpPr>
        <p:grpSpPr>
          <a:xfrm>
            <a:off x="2895526" y="3475694"/>
            <a:ext cx="2033176" cy="1271328"/>
            <a:chOff x="2895526" y="3475694"/>
            <a:chExt cx="2033176" cy="127132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89F7CE-D2F0-A907-7D49-2A271B9344D5}"/>
                </a:ext>
              </a:extLst>
            </p:cNvPr>
            <p:cNvSpPr txBox="1"/>
            <p:nvPr/>
          </p:nvSpPr>
          <p:spPr>
            <a:xfrm>
              <a:off x="4033905" y="4285357"/>
              <a:ext cx="8947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Ubuntu Light"/>
                  <a:cs typeface="Ubuntu Light"/>
                </a:rPr>
                <a:t>Local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6DD2846-A1FF-2453-AE61-2BDD215EFBA2}"/>
                </a:ext>
              </a:extLst>
            </p:cNvPr>
            <p:cNvCxnSpPr>
              <a:cxnSpLocks/>
              <a:stCxn id="7" idx="2"/>
              <a:endCxn id="14" idx="0"/>
            </p:cNvCxnSpPr>
            <p:nvPr/>
          </p:nvCxnSpPr>
          <p:spPr>
            <a:xfrm>
              <a:off x="2895526" y="3475694"/>
              <a:ext cx="1585778" cy="80966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02958D4-8599-84F2-CD52-3BA9090364BF}"/>
              </a:ext>
            </a:extLst>
          </p:cNvPr>
          <p:cNvGrpSpPr/>
          <p:nvPr/>
        </p:nvGrpSpPr>
        <p:grpSpPr>
          <a:xfrm>
            <a:off x="163678" y="4723668"/>
            <a:ext cx="2222320" cy="1699301"/>
            <a:chOff x="163678" y="4723668"/>
            <a:chExt cx="2222320" cy="16993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C6C0B3E-1E69-21E5-DE65-9552D585B9E9}"/>
                    </a:ext>
                  </a:extLst>
                </p:cNvPr>
                <p:cNvSpPr txBox="1"/>
                <p:nvPr/>
              </p:nvSpPr>
              <p:spPr>
                <a:xfrm>
                  <a:off x="163678" y="4723668"/>
                  <a:ext cx="2222320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𝑦</m:t>
                        </m:r>
                        <m:r>
                          <a:rPr lang="en-US" sz="1400" i="1" dirty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 =</m:t>
                        </m:r>
                      </m:oMath>
                    </m:oMathPara>
                  </a14:m>
                  <a:endParaRPr lang="en-US" sz="1400" dirty="0">
                    <a:solidFill>
                      <a:schemeClr val="tx1">
                        <a:lumMod val="50000"/>
                      </a:schemeClr>
                    </a:solidFill>
                    <a:latin typeface="Ubuntu Light"/>
                    <a:cs typeface="Ubuntu Light"/>
                  </a:endParaRPr>
                </a:p>
                <a:p>
                  <a:pPr algn="ctr"/>
                  <a:r>
                    <a:rPr lang="en-US" sz="1400" dirty="0">
                      <a:solidFill>
                        <a:schemeClr val="tx1">
                          <a:lumMod val="50000"/>
                        </a:schemeClr>
                      </a:solidFill>
                      <a:latin typeface="Ubuntu Light"/>
                      <a:cs typeface="Ubuntu Light"/>
                    </a:rPr>
                    <a:t>a single value for the input shape </a:t>
                  </a:r>
                  <a14:m>
                    <m:oMath xmlns:m="http://schemas.openxmlformats.org/officeDocument/2006/math">
                      <m:r>
                        <a:rPr lang="en-US" sz="1400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𝑥</m:t>
                      </m:r>
                    </m:oMath>
                  </a14:m>
                  <a:endParaRPr lang="en-US" sz="1400" dirty="0">
                    <a:solidFill>
                      <a:schemeClr val="tx1">
                        <a:lumMod val="50000"/>
                      </a:schemeClr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C6C0B3E-1E69-21E5-DE65-9552D585B9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678" y="4723668"/>
                  <a:ext cx="2222320" cy="738664"/>
                </a:xfrm>
                <a:prstGeom prst="rect">
                  <a:avLst/>
                </a:prstGeom>
                <a:blipFill>
                  <a:blip r:embed="rId2"/>
                  <a:stretch>
                    <a:fillRect b="-67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2" descr="Stanford Bunny | Wolfram Data Repository">
              <a:extLst>
                <a:ext uri="{FF2B5EF4-FFF2-40B4-BE49-F238E27FC236}">
                  <a16:creationId xmlns:a16="http://schemas.microsoft.com/office/drawing/2014/main" id="{7648CCB2-4BA7-1336-AC04-33673608AD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129" y="5460406"/>
              <a:ext cx="949898" cy="962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7697ACF-1D2C-43AB-7829-CDB97ED21B6F}"/>
                    </a:ext>
                  </a:extLst>
                </p:cNvPr>
                <p:cNvSpPr txBox="1"/>
                <p:nvPr/>
              </p:nvSpPr>
              <p:spPr>
                <a:xfrm>
                  <a:off x="1089404" y="5649299"/>
                  <a:ext cx="515718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𝑓</m:t>
                        </m:r>
                      </m:oMath>
                    </m:oMathPara>
                  </a14:m>
                  <a:endParaRPr lang="en-US" sz="32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7697ACF-1D2C-43AB-7829-CDB97ED21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9404" y="5649299"/>
                  <a:ext cx="515718" cy="584775"/>
                </a:xfrm>
                <a:prstGeom prst="rect">
                  <a:avLst/>
                </a:prstGeom>
                <a:blipFill>
                  <a:blip r:embed="rId4"/>
                  <a:stretch>
                    <a:fillRect l="-7143" r="-7143" b="-208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91FD1B-D59F-A095-46EC-49CA90E2608F}"/>
                </a:ext>
              </a:extLst>
            </p:cNvPr>
            <p:cNvSpPr txBox="1"/>
            <p:nvPr/>
          </p:nvSpPr>
          <p:spPr>
            <a:xfrm>
              <a:off x="1644535" y="5804587"/>
              <a:ext cx="5357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Ubuntu Light"/>
                  <a:cs typeface="Ubuntu Light"/>
                </a:rPr>
                <a:t>0.5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40463FF-7808-C09B-AF9A-D364193B8287}"/>
                </a:ext>
              </a:extLst>
            </p:cNvPr>
            <p:cNvCxnSpPr>
              <a:cxnSpLocks/>
            </p:cNvCxnSpPr>
            <p:nvPr/>
          </p:nvCxnSpPr>
          <p:spPr>
            <a:xfrm>
              <a:off x="1005371" y="6016766"/>
              <a:ext cx="188789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BEAEB0C-85CB-1D0B-CB14-2494A1616D24}"/>
                </a:ext>
              </a:extLst>
            </p:cNvPr>
            <p:cNvCxnSpPr>
              <a:cxnSpLocks/>
            </p:cNvCxnSpPr>
            <p:nvPr/>
          </p:nvCxnSpPr>
          <p:spPr>
            <a:xfrm>
              <a:off x="1495411" y="6024311"/>
              <a:ext cx="188789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4CF8E3A-7946-30EF-7A92-7792ACF3E2C3}"/>
              </a:ext>
            </a:extLst>
          </p:cNvPr>
          <p:cNvGrpSpPr/>
          <p:nvPr/>
        </p:nvGrpSpPr>
        <p:grpSpPr>
          <a:xfrm>
            <a:off x="3397302" y="4723668"/>
            <a:ext cx="2222320" cy="2074414"/>
            <a:chOff x="3397302" y="4723668"/>
            <a:chExt cx="2222320" cy="20744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1B277A5-8233-5C88-A552-60B78067E57E}"/>
                    </a:ext>
                  </a:extLst>
                </p:cNvPr>
                <p:cNvSpPr txBox="1"/>
                <p:nvPr/>
              </p:nvSpPr>
              <p:spPr>
                <a:xfrm>
                  <a:off x="3397302" y="4723668"/>
                  <a:ext cx="2222320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𝑦</m:t>
                        </m:r>
                        <m:r>
                          <a:rPr lang="en-US" sz="1400" i="1" dirty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 =</m:t>
                        </m:r>
                      </m:oMath>
                    </m:oMathPara>
                  </a14:m>
                  <a:endParaRPr lang="en-US" sz="1400" dirty="0">
                    <a:solidFill>
                      <a:schemeClr val="tx1">
                        <a:lumMod val="50000"/>
                      </a:schemeClr>
                    </a:solidFill>
                    <a:latin typeface="Ubuntu Light"/>
                    <a:cs typeface="Ubuntu Light"/>
                  </a:endParaRPr>
                </a:p>
                <a:p>
                  <a:pPr algn="ctr"/>
                  <a:r>
                    <a:rPr lang="en-US" sz="1400" dirty="0">
                      <a:solidFill>
                        <a:schemeClr val="tx1">
                          <a:lumMod val="50000"/>
                        </a:schemeClr>
                      </a:solidFill>
                      <a:latin typeface="Ubuntu Light"/>
                      <a:cs typeface="Ubuntu Light"/>
                    </a:rPr>
                    <a:t>a pointwise signal on the input shape </a:t>
                  </a:r>
                  <a14:m>
                    <m:oMath xmlns:m="http://schemas.openxmlformats.org/officeDocument/2006/math">
                      <m:r>
                        <a:rPr lang="en-US" sz="1400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𝑥</m:t>
                      </m:r>
                    </m:oMath>
                  </a14:m>
                  <a:endParaRPr lang="en-US" sz="1400" dirty="0">
                    <a:solidFill>
                      <a:schemeClr val="tx1">
                        <a:lumMod val="50000"/>
                      </a:schemeClr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1B277A5-8233-5C88-A552-60B78067E5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7302" y="4723668"/>
                  <a:ext cx="2222320" cy="738664"/>
                </a:xfrm>
                <a:prstGeom prst="rect">
                  <a:avLst/>
                </a:prstGeom>
                <a:blipFill>
                  <a:blip r:embed="rId5"/>
                  <a:stretch>
                    <a:fillRect r="-1136" b="-67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98992D7-36DB-6B12-E65F-83CC684FF30D}"/>
                </a:ext>
              </a:extLst>
            </p:cNvPr>
            <p:cNvGrpSpPr/>
            <p:nvPr/>
          </p:nvGrpSpPr>
          <p:grpSpPr>
            <a:xfrm>
              <a:off x="3598322" y="5472017"/>
              <a:ext cx="515718" cy="1111345"/>
              <a:chOff x="4912841" y="3498672"/>
              <a:chExt cx="1343384" cy="289491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5F9C16F-78C9-ED0C-5A3C-93704668B7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19" t="2275" r="79597" b="1986"/>
              <a:stretch/>
            </p:blipFill>
            <p:spPr>
              <a:xfrm>
                <a:off x="4912841" y="3498672"/>
                <a:ext cx="1343384" cy="2735402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2D6976B-3BC2-CE01-2502-C0270AA0D560}"/>
                  </a:ext>
                </a:extLst>
              </p:cNvPr>
              <p:cNvSpPr/>
              <p:nvPr/>
            </p:nvSpPr>
            <p:spPr>
              <a:xfrm>
                <a:off x="5743872" y="6204697"/>
                <a:ext cx="232523" cy="18889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2ED1E08-E9E2-3F28-4EA3-ABE2C9F23CDA}"/>
                    </a:ext>
                  </a:extLst>
                </p:cNvPr>
                <p:cNvSpPr txBox="1"/>
                <p:nvPr/>
              </p:nvSpPr>
              <p:spPr>
                <a:xfrm>
                  <a:off x="4251184" y="5656442"/>
                  <a:ext cx="515718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𝑓</m:t>
                        </m:r>
                      </m:oMath>
                    </m:oMathPara>
                  </a14:m>
                  <a:endParaRPr lang="en-US" sz="32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2ED1E08-E9E2-3F28-4EA3-ABE2C9F23C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51184" y="5656442"/>
                  <a:ext cx="515718" cy="584775"/>
                </a:xfrm>
                <a:prstGeom prst="rect">
                  <a:avLst/>
                </a:prstGeom>
                <a:blipFill>
                  <a:blip r:embed="rId7"/>
                  <a:stretch>
                    <a:fillRect l="-7143" r="-7143" b="-212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9958B51-65F8-5204-4730-E44038A5BBDC}"/>
                </a:ext>
              </a:extLst>
            </p:cNvPr>
            <p:cNvCxnSpPr>
              <a:cxnSpLocks/>
            </p:cNvCxnSpPr>
            <p:nvPr/>
          </p:nvCxnSpPr>
          <p:spPr>
            <a:xfrm>
              <a:off x="4167151" y="6023909"/>
              <a:ext cx="188789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63F21D0-DEFE-C2BB-23D0-2C7AD88B2358}"/>
                </a:ext>
              </a:extLst>
            </p:cNvPr>
            <p:cNvCxnSpPr>
              <a:cxnSpLocks/>
            </p:cNvCxnSpPr>
            <p:nvPr/>
          </p:nvCxnSpPr>
          <p:spPr>
            <a:xfrm>
              <a:off x="4657191" y="6031454"/>
              <a:ext cx="188789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4AFFF23-70F1-FBFC-E766-46786870C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1931" t="2483" r="785" b="1778"/>
            <a:stretch/>
          </p:blipFill>
          <p:spPr>
            <a:xfrm>
              <a:off x="4886121" y="5509263"/>
              <a:ext cx="515718" cy="105010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D6B934-1916-197C-126B-00AE70EDAE4B}"/>
                </a:ext>
              </a:extLst>
            </p:cNvPr>
            <p:cNvSpPr txBox="1"/>
            <p:nvPr/>
          </p:nvSpPr>
          <p:spPr>
            <a:xfrm>
              <a:off x="3508102" y="6536472"/>
              <a:ext cx="65904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Ubuntu" panose="020B0504030602030204" pitchFamily="34" charset="0"/>
                  <a:hlinkClick r:id="rId8"/>
                </a:rPr>
                <a:t>Source</a:t>
              </a:r>
              <a:endParaRPr lang="en-US" sz="1100" dirty="0">
                <a:solidFill>
                  <a:schemeClr val="bg1"/>
                </a:solidFill>
                <a:latin typeface="Ubuntu" panose="020B05040306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15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0E629C-03BE-81BB-60FB-A131213E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r>
              <a:rPr lang="en-US" b="1" i="1" dirty="0"/>
              <a:t>Global</a:t>
            </a:r>
            <a:r>
              <a:rPr lang="en-US" dirty="0"/>
              <a:t> Analysis Problems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5051F-F6BB-1F40-2F0F-D8ABD1B026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Classification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46D0B1-7530-3ACB-A86F-C53E4A510F75}"/>
              </a:ext>
            </a:extLst>
          </p:cNvPr>
          <p:cNvGrpSpPr/>
          <p:nvPr/>
        </p:nvGrpSpPr>
        <p:grpSpPr>
          <a:xfrm>
            <a:off x="5261073" y="1731597"/>
            <a:ext cx="2885700" cy="3148216"/>
            <a:chOff x="5261073" y="1731597"/>
            <a:chExt cx="2885700" cy="31482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104AB5-D16F-A5EE-ED8E-F96ECB25C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1073" y="2424815"/>
              <a:ext cx="2885700" cy="24549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99BA34E-C566-A268-DA8B-A231E99F8E88}"/>
                    </a:ext>
                  </a:extLst>
                </p:cNvPr>
                <p:cNvSpPr txBox="1"/>
                <p:nvPr/>
              </p:nvSpPr>
              <p:spPr>
                <a:xfrm>
                  <a:off x="6358393" y="1731597"/>
                  <a:ext cx="64043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𝑥</m:t>
                        </m:r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99BA34E-C566-A268-DA8B-A231E99F8E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8393" y="1731597"/>
                  <a:ext cx="640432" cy="76944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18E437-87F5-E95C-DD6D-649F22F8AED3}"/>
              </a:ext>
            </a:extLst>
          </p:cNvPr>
          <p:cNvGrpSpPr/>
          <p:nvPr/>
        </p:nvGrpSpPr>
        <p:grpSpPr>
          <a:xfrm>
            <a:off x="9340892" y="1733879"/>
            <a:ext cx="2241508" cy="3521171"/>
            <a:chOff x="9340892" y="1733879"/>
            <a:chExt cx="2241508" cy="352117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2F70311-07B3-4C0C-DB51-797F32C82342}"/>
                </a:ext>
              </a:extLst>
            </p:cNvPr>
            <p:cNvCxnSpPr>
              <a:cxnSpLocks/>
            </p:cNvCxnSpPr>
            <p:nvPr/>
          </p:nvCxnSpPr>
          <p:spPr>
            <a:xfrm>
              <a:off x="9451818" y="4300390"/>
              <a:ext cx="2130582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0A40788-ABE2-5DAF-1334-94C3D4C8238F}"/>
                </a:ext>
              </a:extLst>
            </p:cNvPr>
            <p:cNvSpPr/>
            <p:nvPr/>
          </p:nvSpPr>
          <p:spPr>
            <a:xfrm>
              <a:off x="9515192" y="4037033"/>
              <a:ext cx="244443" cy="249775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B5B2740-A284-113D-5D8B-6D20E560951E}"/>
                </a:ext>
              </a:extLst>
            </p:cNvPr>
            <p:cNvSpPr/>
            <p:nvPr/>
          </p:nvSpPr>
          <p:spPr>
            <a:xfrm>
              <a:off x="9944897" y="4078580"/>
              <a:ext cx="244443" cy="208227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55E1DD-6CD0-E249-281D-49AA61BFBE0E}"/>
                </a:ext>
              </a:extLst>
            </p:cNvPr>
            <p:cNvSpPr/>
            <p:nvPr/>
          </p:nvSpPr>
          <p:spPr>
            <a:xfrm>
              <a:off x="10374602" y="2775651"/>
              <a:ext cx="244443" cy="151794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A1045C5-BB07-9474-B78F-E9B2DBA71D92}"/>
                </a:ext>
              </a:extLst>
            </p:cNvPr>
            <p:cNvSpPr/>
            <p:nvPr/>
          </p:nvSpPr>
          <p:spPr>
            <a:xfrm>
              <a:off x="10804307" y="4189485"/>
              <a:ext cx="244443" cy="104114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542551-C442-55F5-6B8C-E0CA778FEE67}"/>
                </a:ext>
              </a:extLst>
            </p:cNvPr>
            <p:cNvSpPr/>
            <p:nvPr/>
          </p:nvSpPr>
          <p:spPr>
            <a:xfrm>
              <a:off x="11234012" y="4043824"/>
              <a:ext cx="244443" cy="249775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D4CA355-E043-4B86-22A8-F6456A4AA3BD}"/>
                </a:ext>
              </a:extLst>
            </p:cNvPr>
            <p:cNvSpPr txBox="1"/>
            <p:nvPr/>
          </p:nvSpPr>
          <p:spPr>
            <a:xfrm rot="17972843">
              <a:off x="9768874" y="4549248"/>
              <a:ext cx="1042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Ubuntu Light"/>
                  <a:cs typeface="Ubuntu Light"/>
                </a:rPr>
                <a:t>Airplane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CFDB69F-62C2-AF9C-42A3-BAD820C3CBE6}"/>
                </a:ext>
              </a:extLst>
            </p:cNvPr>
            <p:cNvSpPr txBox="1"/>
            <p:nvPr/>
          </p:nvSpPr>
          <p:spPr>
            <a:xfrm rot="17972843">
              <a:off x="9260902" y="4382897"/>
              <a:ext cx="52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Ubuntu Light"/>
                  <a:cs typeface="Ubuntu Light"/>
                </a:rPr>
                <a:t>Car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1C4A27-7CD5-F1C9-0ECD-F5025B6B76DD}"/>
                </a:ext>
              </a:extLst>
            </p:cNvPr>
            <p:cNvSpPr txBox="1"/>
            <p:nvPr/>
          </p:nvSpPr>
          <p:spPr>
            <a:xfrm rot="17972843">
              <a:off x="9551956" y="4439001"/>
              <a:ext cx="7411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Ubuntu Light"/>
                  <a:cs typeface="Ubuntu Light"/>
                </a:rPr>
                <a:t>Table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2182AA-52BA-C72F-E159-1E8F893B9F0A}"/>
                </a:ext>
              </a:extLst>
            </p:cNvPr>
            <p:cNvSpPr txBox="1"/>
            <p:nvPr/>
          </p:nvSpPr>
          <p:spPr>
            <a:xfrm rot="17972843">
              <a:off x="10402134" y="4434047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Ubuntu Light"/>
                  <a:cs typeface="Ubuntu Light"/>
                </a:rPr>
                <a:t>Lamp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2679387-B814-DBCC-0D16-5C2CCD509836}"/>
                </a:ext>
              </a:extLst>
            </p:cNvPr>
            <p:cNvSpPr txBox="1"/>
            <p:nvPr/>
          </p:nvSpPr>
          <p:spPr>
            <a:xfrm rot="17972843">
              <a:off x="10889571" y="4441189"/>
              <a:ext cx="715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Ubuntu Light"/>
                  <a:cs typeface="Ubuntu Light"/>
                </a:rPr>
                <a:t>Chair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02BB42D-3035-6213-2DF8-FD6637D40317}"/>
                    </a:ext>
                  </a:extLst>
                </p:cNvPr>
                <p:cNvSpPr txBox="1"/>
                <p:nvPr/>
              </p:nvSpPr>
              <p:spPr>
                <a:xfrm>
                  <a:off x="10163875" y="1733879"/>
                  <a:ext cx="64043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𝑦</m:t>
                        </m:r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02BB42D-3035-6213-2DF8-FD6637D403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3875" y="1733879"/>
                  <a:ext cx="640432" cy="769441"/>
                </a:xfrm>
                <a:prstGeom prst="rect">
                  <a:avLst/>
                </a:prstGeom>
                <a:blipFill>
                  <a:blip r:embed="rId4"/>
                  <a:stretch>
                    <a:fillRect l="-5882" r="-3922" b="-161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DE08698-386F-35DE-A633-587F3DC838F2}"/>
              </a:ext>
            </a:extLst>
          </p:cNvPr>
          <p:cNvSpPr txBox="1"/>
          <p:nvPr/>
        </p:nvSpPr>
        <p:spPr>
          <a:xfrm>
            <a:off x="7981450" y="5519761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buntu Light"/>
                <a:cs typeface="Ubuntu Light"/>
                <a:hlinkClick r:id="rId5"/>
              </a:rPr>
              <a:t>Source</a:t>
            </a:r>
            <a:endParaRPr lang="en-US" dirty="0">
              <a:latin typeface="Ubuntu Light"/>
              <a:cs typeface="Ubuntu Light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53341FA-DFDA-7E64-D2F9-51A2369A8860}"/>
              </a:ext>
            </a:extLst>
          </p:cNvPr>
          <p:cNvGrpSpPr/>
          <p:nvPr/>
        </p:nvGrpSpPr>
        <p:grpSpPr>
          <a:xfrm>
            <a:off x="7736817" y="3267593"/>
            <a:ext cx="1522023" cy="769441"/>
            <a:chOff x="7736817" y="3267593"/>
            <a:chExt cx="1522023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BA9120C-CB9A-586A-B9F2-19540D9F2525}"/>
                    </a:ext>
                  </a:extLst>
                </p:cNvPr>
                <p:cNvSpPr txBox="1"/>
                <p:nvPr/>
              </p:nvSpPr>
              <p:spPr>
                <a:xfrm>
                  <a:off x="8180489" y="3267593"/>
                  <a:ext cx="64043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𝑓</m:t>
                        </m:r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BA9120C-CB9A-586A-B9F2-19540D9F25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80489" y="3267593"/>
                  <a:ext cx="640432" cy="769441"/>
                </a:xfrm>
                <a:prstGeom prst="rect">
                  <a:avLst/>
                </a:prstGeom>
                <a:blipFill>
                  <a:blip r:embed="rId6"/>
                  <a:stretch>
                    <a:fillRect l="-15686" r="-13725" b="-278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E32B2A2-342F-4514-6135-E5331DE6A07A}"/>
                </a:ext>
              </a:extLst>
            </p:cNvPr>
            <p:cNvCxnSpPr>
              <a:cxnSpLocks/>
            </p:cNvCxnSpPr>
            <p:nvPr/>
          </p:nvCxnSpPr>
          <p:spPr>
            <a:xfrm>
              <a:off x="8758348" y="3744341"/>
              <a:ext cx="50049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A47A66E-4E46-C02B-4C6D-99924DFCB3E3}"/>
                </a:ext>
              </a:extLst>
            </p:cNvPr>
            <p:cNvCxnSpPr>
              <a:cxnSpLocks/>
            </p:cNvCxnSpPr>
            <p:nvPr/>
          </p:nvCxnSpPr>
          <p:spPr>
            <a:xfrm>
              <a:off x="7736817" y="3744341"/>
              <a:ext cx="50049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471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0E629C-03BE-81BB-60FB-A131213E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r>
              <a:rPr lang="en-US" b="1" i="1" dirty="0"/>
              <a:t>Global</a:t>
            </a:r>
            <a:r>
              <a:rPr lang="en-US" dirty="0"/>
              <a:t> Analysis Problems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5051F-F6BB-1F40-2F0F-D8ABD1B026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Classification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Canonicalization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1F0793E-3CC4-0373-2C72-491F33124F29}"/>
              </a:ext>
            </a:extLst>
          </p:cNvPr>
          <p:cNvGrpSpPr/>
          <p:nvPr/>
        </p:nvGrpSpPr>
        <p:grpSpPr>
          <a:xfrm>
            <a:off x="6251949" y="1663576"/>
            <a:ext cx="4693691" cy="1286707"/>
            <a:chOff x="6251949" y="1663576"/>
            <a:chExt cx="4693691" cy="1286707"/>
          </a:xfrm>
        </p:grpSpPr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78837867-6254-D610-34F7-0983B5B69E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155" r="75288" b="3708"/>
            <a:stretch/>
          </p:blipFill>
          <p:spPr bwMode="auto">
            <a:xfrm>
              <a:off x="6862527" y="1663576"/>
              <a:ext cx="4083113" cy="1286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0665297-3F93-0F77-D475-0F8886F41311}"/>
                    </a:ext>
                  </a:extLst>
                </p:cNvPr>
                <p:cNvSpPr txBox="1"/>
                <p:nvPr/>
              </p:nvSpPr>
              <p:spPr>
                <a:xfrm>
                  <a:off x="6251949" y="1854409"/>
                  <a:ext cx="64043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𝑥</m:t>
                        </m:r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0665297-3F93-0F77-D475-0F8886F413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1949" y="1854409"/>
                  <a:ext cx="640432" cy="76944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A5D95B7-9199-2A32-AC1A-0CF05C935B70}"/>
              </a:ext>
            </a:extLst>
          </p:cNvPr>
          <p:cNvGrpSpPr/>
          <p:nvPr/>
        </p:nvGrpSpPr>
        <p:grpSpPr>
          <a:xfrm>
            <a:off x="7057858" y="2623850"/>
            <a:ext cx="640432" cy="1630415"/>
            <a:chOff x="7057858" y="2623850"/>
            <a:chExt cx="640432" cy="16304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9A6BCE82-F9AA-C78F-2291-FFE02AA27E9A}"/>
                    </a:ext>
                  </a:extLst>
                </p:cNvPr>
                <p:cNvSpPr txBox="1"/>
                <p:nvPr/>
              </p:nvSpPr>
              <p:spPr>
                <a:xfrm>
                  <a:off x="7057858" y="3093741"/>
                  <a:ext cx="64043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𝑓</m:t>
                        </m:r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9A6BCE82-F9AA-C78F-2291-FFE02AA27E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7858" y="3093741"/>
                  <a:ext cx="640432" cy="769441"/>
                </a:xfrm>
                <a:prstGeom prst="rect">
                  <a:avLst/>
                </a:prstGeom>
                <a:blipFill>
                  <a:blip r:embed="rId4"/>
                  <a:stretch>
                    <a:fillRect l="-15385" r="-11538" b="-274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084CBC6-F82E-8A37-0999-25A089E32A2D}"/>
                </a:ext>
              </a:extLst>
            </p:cNvPr>
            <p:cNvCxnSpPr>
              <a:cxnSpLocks/>
            </p:cNvCxnSpPr>
            <p:nvPr/>
          </p:nvCxnSpPr>
          <p:spPr>
            <a:xfrm>
              <a:off x="7378170" y="2623850"/>
              <a:ext cx="0" cy="56361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23222C8-1326-AE16-D34F-90B51DBD656A}"/>
                </a:ext>
              </a:extLst>
            </p:cNvPr>
            <p:cNvCxnSpPr>
              <a:cxnSpLocks/>
            </p:cNvCxnSpPr>
            <p:nvPr/>
          </p:nvCxnSpPr>
          <p:spPr>
            <a:xfrm>
              <a:off x="7367203" y="3966225"/>
              <a:ext cx="0" cy="28804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0701271-2AF8-7109-C48F-6ADB2C30B051}"/>
              </a:ext>
            </a:extLst>
          </p:cNvPr>
          <p:cNvGrpSpPr/>
          <p:nvPr/>
        </p:nvGrpSpPr>
        <p:grpSpPr>
          <a:xfrm>
            <a:off x="8030786" y="2471596"/>
            <a:ext cx="640432" cy="1782669"/>
            <a:chOff x="8030786" y="2471596"/>
            <a:chExt cx="640432" cy="17826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CEDC2AD-4F56-C32C-315C-0D983464185C}"/>
                    </a:ext>
                  </a:extLst>
                </p:cNvPr>
                <p:cNvSpPr txBox="1"/>
                <p:nvPr/>
              </p:nvSpPr>
              <p:spPr>
                <a:xfrm>
                  <a:off x="8030786" y="3093740"/>
                  <a:ext cx="64043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𝑓</m:t>
                        </m:r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CEDC2AD-4F56-C32C-315C-0D98346418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0786" y="3093740"/>
                  <a:ext cx="640432" cy="769441"/>
                </a:xfrm>
                <a:prstGeom prst="rect">
                  <a:avLst/>
                </a:prstGeom>
                <a:blipFill>
                  <a:blip r:embed="rId5"/>
                  <a:stretch>
                    <a:fillRect l="-15686" r="-13725" b="-274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61DEC1D-86BE-2F3C-3F16-EA834CA039C0}"/>
                </a:ext>
              </a:extLst>
            </p:cNvPr>
            <p:cNvCxnSpPr>
              <a:cxnSpLocks/>
            </p:cNvCxnSpPr>
            <p:nvPr/>
          </p:nvCxnSpPr>
          <p:spPr>
            <a:xfrm>
              <a:off x="8354436" y="2471596"/>
              <a:ext cx="0" cy="71586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ADBE86E-D841-FC5F-2613-40484A2BFD95}"/>
                </a:ext>
              </a:extLst>
            </p:cNvPr>
            <p:cNvCxnSpPr>
              <a:cxnSpLocks/>
            </p:cNvCxnSpPr>
            <p:nvPr/>
          </p:nvCxnSpPr>
          <p:spPr>
            <a:xfrm>
              <a:off x="8343469" y="3966225"/>
              <a:ext cx="0" cy="28804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9E66784-DF45-713B-B037-56C70AD5EEC6}"/>
              </a:ext>
            </a:extLst>
          </p:cNvPr>
          <p:cNvGrpSpPr/>
          <p:nvPr/>
        </p:nvGrpSpPr>
        <p:grpSpPr>
          <a:xfrm>
            <a:off x="9067085" y="2623850"/>
            <a:ext cx="640432" cy="1630415"/>
            <a:chOff x="9067085" y="2623850"/>
            <a:chExt cx="640432" cy="16304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30F63E6-EC19-A122-D3C5-028D9D9262AB}"/>
                    </a:ext>
                  </a:extLst>
                </p:cNvPr>
                <p:cNvSpPr txBox="1"/>
                <p:nvPr/>
              </p:nvSpPr>
              <p:spPr>
                <a:xfrm>
                  <a:off x="9067085" y="3093739"/>
                  <a:ext cx="64043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𝑓</m:t>
                        </m:r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30F63E6-EC19-A122-D3C5-028D9D9262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67085" y="3093739"/>
                  <a:ext cx="640432" cy="769441"/>
                </a:xfrm>
                <a:prstGeom prst="rect">
                  <a:avLst/>
                </a:prstGeom>
                <a:blipFill>
                  <a:blip r:embed="rId6"/>
                  <a:stretch>
                    <a:fillRect l="-15385" r="-13462" b="-274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42D59B3-B565-465D-4985-F66EA73B27E8}"/>
                </a:ext>
              </a:extLst>
            </p:cNvPr>
            <p:cNvCxnSpPr>
              <a:cxnSpLocks/>
            </p:cNvCxnSpPr>
            <p:nvPr/>
          </p:nvCxnSpPr>
          <p:spPr>
            <a:xfrm>
              <a:off x="9412182" y="2623850"/>
              <a:ext cx="0" cy="56361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A3BE628-DBF3-3993-F50F-FC5354C579B9}"/>
                </a:ext>
              </a:extLst>
            </p:cNvPr>
            <p:cNvCxnSpPr>
              <a:cxnSpLocks/>
            </p:cNvCxnSpPr>
            <p:nvPr/>
          </p:nvCxnSpPr>
          <p:spPr>
            <a:xfrm>
              <a:off x="9401215" y="3966225"/>
              <a:ext cx="0" cy="28804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F7676F3-F4A4-AF05-F292-519AC19643D8}"/>
              </a:ext>
            </a:extLst>
          </p:cNvPr>
          <p:cNvGrpSpPr/>
          <p:nvPr/>
        </p:nvGrpSpPr>
        <p:grpSpPr>
          <a:xfrm>
            <a:off x="10016189" y="2544024"/>
            <a:ext cx="640432" cy="1710241"/>
            <a:chOff x="10016189" y="2544024"/>
            <a:chExt cx="640432" cy="17102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3D6E84E-8206-B637-8E91-C8DE9F263A62}"/>
                    </a:ext>
                  </a:extLst>
                </p:cNvPr>
                <p:cNvSpPr txBox="1"/>
                <p:nvPr/>
              </p:nvSpPr>
              <p:spPr>
                <a:xfrm>
                  <a:off x="10016189" y="3093738"/>
                  <a:ext cx="64043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𝑓</m:t>
                        </m:r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3D6E84E-8206-B637-8E91-C8DE9F263A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16189" y="3093738"/>
                  <a:ext cx="640432" cy="769441"/>
                </a:xfrm>
                <a:prstGeom prst="rect">
                  <a:avLst/>
                </a:prstGeom>
                <a:blipFill>
                  <a:blip r:embed="rId7"/>
                  <a:stretch>
                    <a:fillRect l="-15385" r="-13462" b="-274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16678E1-B835-C7E1-E7CD-1774C61940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43180" y="2544024"/>
              <a:ext cx="2278" cy="64344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38BFD0E-DDD5-64B9-8371-E0D47E6061B2}"/>
                </a:ext>
              </a:extLst>
            </p:cNvPr>
            <p:cNvCxnSpPr>
              <a:cxnSpLocks/>
            </p:cNvCxnSpPr>
            <p:nvPr/>
          </p:nvCxnSpPr>
          <p:spPr>
            <a:xfrm>
              <a:off x="10332213" y="3966225"/>
              <a:ext cx="0" cy="28804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9929F88-7013-D8D0-F23A-FE7EF3EE9BD5}"/>
              </a:ext>
            </a:extLst>
          </p:cNvPr>
          <p:cNvGrpSpPr/>
          <p:nvPr/>
        </p:nvGrpSpPr>
        <p:grpSpPr>
          <a:xfrm>
            <a:off x="6251949" y="4110245"/>
            <a:ext cx="4587603" cy="769441"/>
            <a:chOff x="6251949" y="4110245"/>
            <a:chExt cx="4587603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5E69B3A-4065-A751-93E9-6E97BF398328}"/>
                    </a:ext>
                  </a:extLst>
                </p:cNvPr>
                <p:cNvSpPr txBox="1"/>
                <p:nvPr/>
              </p:nvSpPr>
              <p:spPr>
                <a:xfrm>
                  <a:off x="6251949" y="4110245"/>
                  <a:ext cx="64043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𝑦</m:t>
                        </m:r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5E69B3A-4065-A751-93E9-6E97BF3983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1949" y="4110245"/>
                  <a:ext cx="640432" cy="769441"/>
                </a:xfrm>
                <a:prstGeom prst="rect">
                  <a:avLst/>
                </a:prstGeom>
                <a:blipFill>
                  <a:blip r:embed="rId8"/>
                  <a:stretch>
                    <a:fillRect l="-5882" r="-3922" b="-180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1E9CDE2-FE85-9BE6-C302-6D80515D1016}"/>
                    </a:ext>
                  </a:extLst>
                </p:cNvPr>
                <p:cNvSpPr txBox="1"/>
                <p:nvPr/>
              </p:nvSpPr>
              <p:spPr>
                <a:xfrm>
                  <a:off x="6880606" y="4348255"/>
                  <a:ext cx="95943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(</m:t>
                        </m:r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𝑅</m:t>
                        </m:r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,</m:t>
                        </m:r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𝑡</m:t>
                        </m:r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)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1E9CDE2-FE85-9BE6-C302-6D80515D10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0606" y="4348255"/>
                  <a:ext cx="959430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1299" r="-1299"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7BA30A7-607B-3389-1A3F-F83232FBFAA6}"/>
                    </a:ext>
                  </a:extLst>
                </p:cNvPr>
                <p:cNvSpPr txBox="1"/>
                <p:nvPr/>
              </p:nvSpPr>
              <p:spPr>
                <a:xfrm>
                  <a:off x="7875985" y="4348254"/>
                  <a:ext cx="95943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(</m:t>
                        </m:r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𝑅</m:t>
                        </m:r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,</m:t>
                        </m:r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𝑡</m:t>
                        </m:r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)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7BA30A7-607B-3389-1A3F-F83232FBFA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5985" y="4348254"/>
                  <a:ext cx="959430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1316" r="-1316"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82B7954-D0FD-9D54-FB03-566D716247E4}"/>
                    </a:ext>
                  </a:extLst>
                </p:cNvPr>
                <p:cNvSpPr txBox="1"/>
                <p:nvPr/>
              </p:nvSpPr>
              <p:spPr>
                <a:xfrm>
                  <a:off x="8932467" y="4348253"/>
                  <a:ext cx="95943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(</m:t>
                        </m:r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𝑅</m:t>
                        </m:r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,</m:t>
                        </m:r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𝑡</m:t>
                        </m:r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)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82B7954-D0FD-9D54-FB03-566D716247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32467" y="4348253"/>
                  <a:ext cx="959430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1299"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2E7A3C0-FACD-98F6-A934-1B48573B91F1}"/>
                    </a:ext>
                  </a:extLst>
                </p:cNvPr>
                <p:cNvSpPr txBox="1"/>
                <p:nvPr/>
              </p:nvSpPr>
              <p:spPr>
                <a:xfrm>
                  <a:off x="9880122" y="4348252"/>
                  <a:ext cx="95943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(</m:t>
                        </m:r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𝑅</m:t>
                        </m:r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,</m:t>
                        </m:r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𝑡</m:t>
                        </m:r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)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2E7A3C0-FACD-98F6-A934-1B48573B91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0122" y="4348252"/>
                  <a:ext cx="959430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1316" r="-1316"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65FCBCC-66D1-C4CE-878A-218D20B3FB82}"/>
              </a:ext>
            </a:extLst>
          </p:cNvPr>
          <p:cNvCxnSpPr>
            <a:cxnSpLocks/>
          </p:cNvCxnSpPr>
          <p:nvPr/>
        </p:nvCxnSpPr>
        <p:spPr>
          <a:xfrm>
            <a:off x="7367203" y="4879686"/>
            <a:ext cx="0" cy="2880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6F58BD6-5B86-2D3D-07D4-BA0C70BF574D}"/>
              </a:ext>
            </a:extLst>
          </p:cNvPr>
          <p:cNvCxnSpPr>
            <a:cxnSpLocks/>
          </p:cNvCxnSpPr>
          <p:nvPr/>
        </p:nvCxnSpPr>
        <p:spPr>
          <a:xfrm>
            <a:off x="8343469" y="4879686"/>
            <a:ext cx="0" cy="2880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36C84EF-FC43-0526-6EAF-2A2657AB9D5F}"/>
              </a:ext>
            </a:extLst>
          </p:cNvPr>
          <p:cNvCxnSpPr>
            <a:cxnSpLocks/>
          </p:cNvCxnSpPr>
          <p:nvPr/>
        </p:nvCxnSpPr>
        <p:spPr>
          <a:xfrm>
            <a:off x="9401215" y="4879686"/>
            <a:ext cx="0" cy="2880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30A2FF3-1874-57F9-5E69-91CA712881B9}"/>
              </a:ext>
            </a:extLst>
          </p:cNvPr>
          <p:cNvCxnSpPr>
            <a:cxnSpLocks/>
          </p:cNvCxnSpPr>
          <p:nvPr/>
        </p:nvCxnSpPr>
        <p:spPr>
          <a:xfrm>
            <a:off x="10332213" y="4879686"/>
            <a:ext cx="0" cy="2880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2">
            <a:extLst>
              <a:ext uri="{FF2B5EF4-FFF2-40B4-BE49-F238E27FC236}">
                <a16:creationId xmlns:a16="http://schemas.microsoft.com/office/drawing/2014/main" id="{A418E72B-F46D-8BB1-3C22-8FE12FB97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72" t="60903" r="50416" b="2960"/>
          <a:stretch/>
        </p:blipFill>
        <p:spPr bwMode="auto">
          <a:xfrm>
            <a:off x="6817261" y="5237492"/>
            <a:ext cx="4083113" cy="128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D00487B-9A43-7FCA-64F0-663D72F038B6}"/>
              </a:ext>
            </a:extLst>
          </p:cNvPr>
          <p:cNvSpPr txBox="1"/>
          <p:nvPr/>
        </p:nvSpPr>
        <p:spPr>
          <a:xfrm>
            <a:off x="11279042" y="6398696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buntu Light"/>
                <a:cs typeface="Ubuntu Light"/>
                <a:hlinkClick r:id="rId14"/>
              </a:rPr>
              <a:t>Source</a:t>
            </a:r>
            <a:endParaRPr lang="en-US" dirty="0">
              <a:latin typeface="Ubuntu Light"/>
              <a:cs typeface="Ubuntu Ligh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4333BB0-E198-03F1-3CB5-67FD97FD42DA}"/>
              </a:ext>
            </a:extLst>
          </p:cNvPr>
          <p:cNvSpPr/>
          <p:nvPr/>
        </p:nvSpPr>
        <p:spPr>
          <a:xfrm>
            <a:off x="7186034" y="2659446"/>
            <a:ext cx="205680" cy="205680"/>
          </a:xfrm>
          <a:prstGeom prst="rect">
            <a:avLst/>
          </a:prstGeom>
          <a:solidFill>
            <a:schemeClr val="bg2">
              <a:lumMod val="40000"/>
              <a:lumOff val="60000"/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A3DE4E50-0744-04A6-78EC-96F72E8E9F92}"/>
              </a:ext>
            </a:extLst>
          </p:cNvPr>
          <p:cNvCxnSpPr>
            <a:stCxn id="41" idx="3"/>
          </p:cNvCxnSpPr>
          <p:nvPr/>
        </p:nvCxnSpPr>
        <p:spPr>
          <a:xfrm>
            <a:off x="7391714" y="2762286"/>
            <a:ext cx="195090" cy="1585966"/>
          </a:xfrm>
          <a:prstGeom prst="bentConnector2">
            <a:avLst/>
          </a:prstGeom>
          <a:ln>
            <a:solidFill>
              <a:schemeClr val="bg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DD715112-2E6E-C87B-13DE-D3CB0299F0EF}"/>
              </a:ext>
            </a:extLst>
          </p:cNvPr>
          <p:cNvSpPr/>
          <p:nvPr/>
        </p:nvSpPr>
        <p:spPr>
          <a:xfrm>
            <a:off x="8158534" y="2659446"/>
            <a:ext cx="205680" cy="205680"/>
          </a:xfrm>
          <a:prstGeom prst="rect">
            <a:avLst/>
          </a:prstGeom>
          <a:solidFill>
            <a:schemeClr val="bg2">
              <a:lumMod val="40000"/>
              <a:lumOff val="60000"/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05852597-B55B-D6D6-F9CE-4DF3CA040437}"/>
              </a:ext>
            </a:extLst>
          </p:cNvPr>
          <p:cNvCxnSpPr>
            <a:stCxn id="44" idx="3"/>
          </p:cNvCxnSpPr>
          <p:nvPr/>
        </p:nvCxnSpPr>
        <p:spPr>
          <a:xfrm>
            <a:off x="8364214" y="2762286"/>
            <a:ext cx="195090" cy="1585966"/>
          </a:xfrm>
          <a:prstGeom prst="bentConnector2">
            <a:avLst/>
          </a:prstGeom>
          <a:ln>
            <a:solidFill>
              <a:schemeClr val="bg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4AA73BB0-77E4-5B95-97F6-42C7348A9228}"/>
              </a:ext>
            </a:extLst>
          </p:cNvPr>
          <p:cNvSpPr/>
          <p:nvPr/>
        </p:nvSpPr>
        <p:spPr>
          <a:xfrm>
            <a:off x="9216651" y="2659446"/>
            <a:ext cx="205680" cy="205680"/>
          </a:xfrm>
          <a:prstGeom prst="rect">
            <a:avLst/>
          </a:prstGeom>
          <a:solidFill>
            <a:schemeClr val="bg2">
              <a:lumMod val="40000"/>
              <a:lumOff val="60000"/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584B9C50-CBFD-32AD-0CE3-0A1BA58DC985}"/>
              </a:ext>
            </a:extLst>
          </p:cNvPr>
          <p:cNvCxnSpPr>
            <a:stCxn id="46" idx="3"/>
          </p:cNvCxnSpPr>
          <p:nvPr/>
        </p:nvCxnSpPr>
        <p:spPr>
          <a:xfrm>
            <a:off x="9422331" y="2762286"/>
            <a:ext cx="195090" cy="1585966"/>
          </a:xfrm>
          <a:prstGeom prst="bentConnector2">
            <a:avLst/>
          </a:prstGeom>
          <a:ln>
            <a:solidFill>
              <a:schemeClr val="bg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9625A0DD-D65A-2C61-2EFC-9107501F1D39}"/>
              </a:ext>
            </a:extLst>
          </p:cNvPr>
          <p:cNvSpPr/>
          <p:nvPr/>
        </p:nvSpPr>
        <p:spPr>
          <a:xfrm>
            <a:off x="10137500" y="2670068"/>
            <a:ext cx="205680" cy="205680"/>
          </a:xfrm>
          <a:prstGeom prst="rect">
            <a:avLst/>
          </a:prstGeom>
          <a:solidFill>
            <a:schemeClr val="bg2">
              <a:lumMod val="40000"/>
              <a:lumOff val="60000"/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46911C3D-D0DB-F865-C5D9-A702A045B359}"/>
              </a:ext>
            </a:extLst>
          </p:cNvPr>
          <p:cNvCxnSpPr>
            <a:stCxn id="48" idx="3"/>
          </p:cNvCxnSpPr>
          <p:nvPr/>
        </p:nvCxnSpPr>
        <p:spPr>
          <a:xfrm>
            <a:off x="10343180" y="2772908"/>
            <a:ext cx="195090" cy="1585966"/>
          </a:xfrm>
          <a:prstGeom prst="bentConnector2">
            <a:avLst/>
          </a:prstGeom>
          <a:ln>
            <a:solidFill>
              <a:schemeClr val="bg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75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0E629C-03BE-81BB-60FB-A131213E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r>
              <a:rPr lang="en-US" b="1" i="1" dirty="0"/>
              <a:t>Global</a:t>
            </a:r>
            <a:r>
              <a:rPr lang="en-US" dirty="0"/>
              <a:t> Analysis Problems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5051F-F6BB-1F40-2F0F-D8ABD1B026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Classification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Canonicalization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Captioning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566EC8-E35B-6B7C-CA49-2027F50F7C92}"/>
              </a:ext>
            </a:extLst>
          </p:cNvPr>
          <p:cNvGrpSpPr/>
          <p:nvPr/>
        </p:nvGrpSpPr>
        <p:grpSpPr>
          <a:xfrm>
            <a:off x="6354989" y="1600201"/>
            <a:ext cx="4264725" cy="1620571"/>
            <a:chOff x="6354989" y="1600201"/>
            <a:chExt cx="4264725" cy="1620571"/>
          </a:xfrm>
        </p:grpSpPr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3ABE2B2D-6707-6B7A-37E6-5FDD858E01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506" r="75042" b="14943"/>
            <a:stretch/>
          </p:blipFill>
          <p:spPr bwMode="auto">
            <a:xfrm>
              <a:off x="6995421" y="1600201"/>
              <a:ext cx="3624293" cy="1620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FF824C5-5234-21FC-B233-B6B41225978D}"/>
                    </a:ext>
                  </a:extLst>
                </p:cNvPr>
                <p:cNvSpPr txBox="1"/>
                <p:nvPr/>
              </p:nvSpPr>
              <p:spPr>
                <a:xfrm>
                  <a:off x="6354989" y="1908018"/>
                  <a:ext cx="64043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𝑥</m:t>
                        </m:r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FF824C5-5234-21FC-B233-B6B4122597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989" y="1908018"/>
                  <a:ext cx="640432" cy="76944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DC9468-2626-12DA-C850-C21FD22E9092}"/>
              </a:ext>
            </a:extLst>
          </p:cNvPr>
          <p:cNvGrpSpPr/>
          <p:nvPr/>
        </p:nvGrpSpPr>
        <p:grpSpPr>
          <a:xfrm>
            <a:off x="8487351" y="3284980"/>
            <a:ext cx="640432" cy="1408421"/>
            <a:chOff x="8487351" y="3284980"/>
            <a:chExt cx="640432" cy="14084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2226F917-14E3-E392-EF0F-727FC5346E41}"/>
                    </a:ext>
                  </a:extLst>
                </p:cNvPr>
                <p:cNvSpPr txBox="1"/>
                <p:nvPr/>
              </p:nvSpPr>
              <p:spPr>
                <a:xfrm>
                  <a:off x="8487351" y="3502242"/>
                  <a:ext cx="64043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𝑓</m:t>
                        </m:r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2226F917-14E3-E392-EF0F-727FC5346E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7351" y="3502242"/>
                  <a:ext cx="640432" cy="769441"/>
                </a:xfrm>
                <a:prstGeom prst="rect">
                  <a:avLst/>
                </a:prstGeom>
                <a:blipFill>
                  <a:blip r:embed="rId4"/>
                  <a:stretch>
                    <a:fillRect l="-15686" r="-13725" b="-278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238A22F-F1A2-DBB0-F0AF-4B5F06551A3A}"/>
                </a:ext>
              </a:extLst>
            </p:cNvPr>
            <p:cNvCxnSpPr>
              <a:cxnSpLocks/>
            </p:cNvCxnSpPr>
            <p:nvPr/>
          </p:nvCxnSpPr>
          <p:spPr>
            <a:xfrm>
              <a:off x="8824811" y="3284980"/>
              <a:ext cx="0" cy="28804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C8DC18F-DAF6-69C9-28D5-67B31734D81E}"/>
                </a:ext>
              </a:extLst>
            </p:cNvPr>
            <p:cNvCxnSpPr>
              <a:cxnSpLocks/>
            </p:cNvCxnSpPr>
            <p:nvPr/>
          </p:nvCxnSpPr>
          <p:spPr>
            <a:xfrm>
              <a:off x="8807567" y="4405361"/>
              <a:ext cx="0" cy="28804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1D459F-02CC-7BF5-CB33-CCA0610BE52D}"/>
              </a:ext>
            </a:extLst>
          </p:cNvPr>
          <p:cNvGrpSpPr/>
          <p:nvPr/>
        </p:nvGrpSpPr>
        <p:grpSpPr>
          <a:xfrm>
            <a:off x="6354989" y="4697169"/>
            <a:ext cx="4158289" cy="1135360"/>
            <a:chOff x="6354989" y="4697169"/>
            <a:chExt cx="4158289" cy="11353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6A8C982-BB6D-8EE8-0966-8534C7011E3A}"/>
                    </a:ext>
                  </a:extLst>
                </p:cNvPr>
                <p:cNvSpPr txBox="1"/>
                <p:nvPr/>
              </p:nvSpPr>
              <p:spPr>
                <a:xfrm>
                  <a:off x="6354989" y="4770436"/>
                  <a:ext cx="64043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𝑦</m:t>
                        </m:r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6A8C982-BB6D-8EE8-0966-8534C7011E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4989" y="4770436"/>
                  <a:ext cx="640432" cy="769441"/>
                </a:xfrm>
                <a:prstGeom prst="rect">
                  <a:avLst/>
                </a:prstGeom>
                <a:blipFill>
                  <a:blip r:embed="rId5"/>
                  <a:stretch>
                    <a:fillRect l="-5769" r="-1923" b="-161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DD846C52-212F-0846-6DAC-A7976F26FA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" t="85940" r="76040" b="1764"/>
            <a:stretch/>
          </p:blipFill>
          <p:spPr bwMode="auto">
            <a:xfrm>
              <a:off x="7172556" y="4697169"/>
              <a:ext cx="3340722" cy="1135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2BAFE13-D556-681F-5972-6333A1E0D945}"/>
              </a:ext>
            </a:extLst>
          </p:cNvPr>
          <p:cNvSpPr txBox="1"/>
          <p:nvPr/>
        </p:nvSpPr>
        <p:spPr>
          <a:xfrm>
            <a:off x="11233775" y="6398696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buntu Light"/>
                <a:cs typeface="Ubuntu Light"/>
                <a:hlinkClick r:id="rId6"/>
              </a:rPr>
              <a:t>Source</a:t>
            </a:r>
            <a:endParaRPr lang="en-US" dirty="0">
              <a:solidFill>
                <a:schemeClr val="bg1"/>
              </a:solidFill>
              <a:latin typeface="Ubuntu Light"/>
              <a:cs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166030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0E629C-03BE-81BB-60FB-A131213E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r>
              <a:rPr lang="en-US" b="1" i="1" dirty="0"/>
              <a:t>Local</a:t>
            </a:r>
            <a:r>
              <a:rPr lang="en-US" dirty="0"/>
              <a:t> Analysis Problems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5051F-F6BB-1F40-2F0F-D8ABD1B026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Segmentation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AAE0C3-AF12-6CF5-D03E-BD2CDE8D4DCF}"/>
              </a:ext>
            </a:extLst>
          </p:cNvPr>
          <p:cNvGrpSpPr/>
          <p:nvPr/>
        </p:nvGrpSpPr>
        <p:grpSpPr>
          <a:xfrm>
            <a:off x="7601015" y="3457711"/>
            <a:ext cx="1522023" cy="769441"/>
            <a:chOff x="7601015" y="3457711"/>
            <a:chExt cx="1522023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7CBAC71-77E0-12EE-8610-F6079790D4A7}"/>
                    </a:ext>
                  </a:extLst>
                </p:cNvPr>
                <p:cNvSpPr txBox="1"/>
                <p:nvPr/>
              </p:nvSpPr>
              <p:spPr>
                <a:xfrm>
                  <a:off x="8044687" y="3457711"/>
                  <a:ext cx="64043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𝑓</m:t>
                        </m:r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7CBAC71-77E0-12EE-8610-F6079790D4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4687" y="3457711"/>
                  <a:ext cx="640432" cy="769441"/>
                </a:xfrm>
                <a:prstGeom prst="rect">
                  <a:avLst/>
                </a:prstGeom>
                <a:blipFill>
                  <a:blip r:embed="rId2"/>
                  <a:stretch>
                    <a:fillRect l="-17647" r="-13725" b="-278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8035622-651F-BA80-1C81-50131520967B}"/>
                </a:ext>
              </a:extLst>
            </p:cNvPr>
            <p:cNvCxnSpPr>
              <a:cxnSpLocks/>
            </p:cNvCxnSpPr>
            <p:nvPr/>
          </p:nvCxnSpPr>
          <p:spPr>
            <a:xfrm>
              <a:off x="7601015" y="3934459"/>
              <a:ext cx="50049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9DF77CC-29C2-8C05-74BC-48208DEE9EFC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46" y="3934459"/>
              <a:ext cx="50049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B303FFF-CBDF-CC10-B093-18876741EAB9}"/>
              </a:ext>
            </a:extLst>
          </p:cNvPr>
          <p:cNvGrpSpPr/>
          <p:nvPr/>
        </p:nvGrpSpPr>
        <p:grpSpPr>
          <a:xfrm>
            <a:off x="5994400" y="1561632"/>
            <a:ext cx="1317597" cy="3930422"/>
            <a:chOff x="5994400" y="1561632"/>
            <a:chExt cx="1317597" cy="3930422"/>
          </a:xfrm>
        </p:grpSpPr>
        <p:pic>
          <p:nvPicPr>
            <p:cNvPr id="11266" name="Picture 2">
              <a:extLst>
                <a:ext uri="{FF2B5EF4-FFF2-40B4-BE49-F238E27FC236}">
                  <a16:creationId xmlns:a16="http://schemas.microsoft.com/office/drawing/2014/main" id="{53B055C4-8D02-7632-E829-D0AE7F2236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88" r="93094" b="26431"/>
            <a:stretch/>
          </p:blipFill>
          <p:spPr bwMode="auto">
            <a:xfrm>
              <a:off x="5994400" y="2162642"/>
              <a:ext cx="1317597" cy="3329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F96B3F5-0340-8F9B-E7E6-7E6061CDEECF}"/>
                    </a:ext>
                  </a:extLst>
                </p:cNvPr>
                <p:cNvSpPr txBox="1"/>
                <p:nvPr/>
              </p:nvSpPr>
              <p:spPr>
                <a:xfrm>
                  <a:off x="6572994" y="1561632"/>
                  <a:ext cx="64043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𝑥</m:t>
                        </m:r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F96B3F5-0340-8F9B-E7E6-7E6061CDEE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2994" y="1561632"/>
                  <a:ext cx="640432" cy="76944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1C838D-123B-C91E-1CC3-9D302D71AA9C}"/>
              </a:ext>
            </a:extLst>
          </p:cNvPr>
          <p:cNvGrpSpPr/>
          <p:nvPr/>
        </p:nvGrpSpPr>
        <p:grpSpPr>
          <a:xfrm>
            <a:off x="9313330" y="1561632"/>
            <a:ext cx="1387866" cy="3948522"/>
            <a:chOff x="9313330" y="1561632"/>
            <a:chExt cx="1387866" cy="394852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D9AD21D-2A88-A22B-2A30-8FB70C1715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17" t="32784" r="1515" b="25335"/>
            <a:stretch/>
          </p:blipFill>
          <p:spPr bwMode="auto">
            <a:xfrm>
              <a:off x="9313330" y="2309917"/>
              <a:ext cx="1387866" cy="3200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910EACB-CD02-58AB-6D1F-87691FAFE4A8}"/>
                    </a:ext>
                  </a:extLst>
                </p:cNvPr>
                <p:cNvSpPr txBox="1"/>
                <p:nvPr/>
              </p:nvSpPr>
              <p:spPr>
                <a:xfrm>
                  <a:off x="9980104" y="1561632"/>
                  <a:ext cx="64043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𝑦</m:t>
                        </m:r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910EACB-CD02-58AB-6D1F-87691FAFE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80104" y="1561632"/>
                  <a:ext cx="640432" cy="769441"/>
                </a:xfrm>
                <a:prstGeom prst="rect">
                  <a:avLst/>
                </a:prstGeom>
                <a:blipFill>
                  <a:blip r:embed="rId5"/>
                  <a:stretch>
                    <a:fillRect l="-5769" r="-3846" b="-161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45FABFE-D84B-8569-8272-8B3113E0B43B}"/>
              </a:ext>
            </a:extLst>
          </p:cNvPr>
          <p:cNvSpPr txBox="1"/>
          <p:nvPr/>
        </p:nvSpPr>
        <p:spPr>
          <a:xfrm>
            <a:off x="11233775" y="6398696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buntu Light"/>
                <a:cs typeface="Ubuntu Light"/>
                <a:hlinkClick r:id="rId6"/>
              </a:rPr>
              <a:t>Source</a:t>
            </a:r>
            <a:endParaRPr lang="en-US" dirty="0">
              <a:solidFill>
                <a:schemeClr val="bg1"/>
              </a:solidFill>
              <a:latin typeface="Ubuntu Light"/>
              <a:cs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067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0E629C-03BE-81BB-60FB-A131213E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r>
              <a:rPr lang="en-US" b="1" i="1" dirty="0"/>
              <a:t>Local</a:t>
            </a:r>
            <a:r>
              <a:rPr lang="en-US" dirty="0"/>
              <a:t> Analysis Problems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5051F-F6BB-1F40-2F0F-D8ABD1B026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Segmentation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Normal estimation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64FAD9B-35C7-F974-0B23-C7B448D2B11E}"/>
              </a:ext>
            </a:extLst>
          </p:cNvPr>
          <p:cNvGrpSpPr/>
          <p:nvPr/>
        </p:nvGrpSpPr>
        <p:grpSpPr>
          <a:xfrm>
            <a:off x="7792910" y="3249481"/>
            <a:ext cx="1522023" cy="769441"/>
            <a:chOff x="7792910" y="3249481"/>
            <a:chExt cx="1522023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5710DCA-32ED-BEFA-1488-80D60FBA831A}"/>
                    </a:ext>
                  </a:extLst>
                </p:cNvPr>
                <p:cNvSpPr txBox="1"/>
                <p:nvPr/>
              </p:nvSpPr>
              <p:spPr>
                <a:xfrm>
                  <a:off x="8236582" y="3249481"/>
                  <a:ext cx="64043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𝑓</m:t>
                        </m:r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5710DCA-32ED-BEFA-1488-80D60FBA83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6582" y="3249481"/>
                  <a:ext cx="640432" cy="769441"/>
                </a:xfrm>
                <a:prstGeom prst="rect">
                  <a:avLst/>
                </a:prstGeom>
                <a:blipFill>
                  <a:blip r:embed="rId2"/>
                  <a:stretch>
                    <a:fillRect l="-15686" r="-15686" b="-274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A899577-C61D-F917-D95E-652B7FEB4951}"/>
                </a:ext>
              </a:extLst>
            </p:cNvPr>
            <p:cNvCxnSpPr>
              <a:cxnSpLocks/>
            </p:cNvCxnSpPr>
            <p:nvPr/>
          </p:nvCxnSpPr>
          <p:spPr>
            <a:xfrm>
              <a:off x="7792910" y="3726229"/>
              <a:ext cx="50049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5EA8914-0169-FE32-9091-901B4182F70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441" y="3726229"/>
              <a:ext cx="50049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304858-164F-4A01-5667-F9C5D2231D69}"/>
              </a:ext>
            </a:extLst>
          </p:cNvPr>
          <p:cNvGrpSpPr/>
          <p:nvPr/>
        </p:nvGrpSpPr>
        <p:grpSpPr>
          <a:xfrm>
            <a:off x="5244412" y="1575970"/>
            <a:ext cx="2566153" cy="3633914"/>
            <a:chOff x="5244412" y="1575970"/>
            <a:chExt cx="2566153" cy="363391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6840F49-DC90-6A08-C3DF-6838631B8348}"/>
                </a:ext>
              </a:extLst>
            </p:cNvPr>
            <p:cNvGrpSpPr/>
            <p:nvPr/>
          </p:nvGrpSpPr>
          <p:grpSpPr>
            <a:xfrm>
              <a:off x="5244412" y="2322484"/>
              <a:ext cx="2566153" cy="2887400"/>
              <a:chOff x="5844516" y="2125303"/>
              <a:chExt cx="1950517" cy="2194695"/>
            </a:xfrm>
          </p:grpSpPr>
          <p:pic>
            <p:nvPicPr>
              <p:cNvPr id="12290" name="Picture 2">
                <a:extLst>
                  <a:ext uri="{FF2B5EF4-FFF2-40B4-BE49-F238E27FC236}">
                    <a16:creationId xmlns:a16="http://schemas.microsoft.com/office/drawing/2014/main" id="{EDB0F7C5-D7EA-7520-98E7-F0A52CE895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5" r="80305" b="48434"/>
              <a:stretch/>
            </p:blipFill>
            <p:spPr bwMode="auto">
              <a:xfrm>
                <a:off x="5902859" y="2125303"/>
                <a:ext cx="1892174" cy="20121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9534340-FE96-465E-E299-3AD57CD4C71D}"/>
                  </a:ext>
                </a:extLst>
              </p:cNvPr>
              <p:cNvSpPr/>
              <p:nvPr/>
            </p:nvSpPr>
            <p:spPr>
              <a:xfrm>
                <a:off x="5844516" y="3947312"/>
                <a:ext cx="1135706" cy="37268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D372B3D-4B8E-2571-FBF4-39C5FC85ACCE}"/>
                    </a:ext>
                  </a:extLst>
                </p:cNvPr>
                <p:cNvSpPr txBox="1"/>
                <p:nvPr/>
              </p:nvSpPr>
              <p:spPr>
                <a:xfrm>
                  <a:off x="6326246" y="1575970"/>
                  <a:ext cx="64043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𝑥</m:t>
                        </m:r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D372B3D-4B8E-2571-FBF4-39C5FC85AC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6246" y="1575970"/>
                  <a:ext cx="640432" cy="76944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1826BFA-BE59-9B5E-E9FA-AD7BA733E50A}"/>
              </a:ext>
            </a:extLst>
          </p:cNvPr>
          <p:cNvGrpSpPr/>
          <p:nvPr/>
        </p:nvGrpSpPr>
        <p:grpSpPr>
          <a:xfrm>
            <a:off x="9303031" y="1580870"/>
            <a:ext cx="2514406" cy="3380160"/>
            <a:chOff x="9303031" y="1580870"/>
            <a:chExt cx="2514406" cy="338016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F034B57-CB2B-13ED-05EE-6C35E65CDB1A}"/>
                </a:ext>
              </a:extLst>
            </p:cNvPr>
            <p:cNvGrpSpPr/>
            <p:nvPr/>
          </p:nvGrpSpPr>
          <p:grpSpPr>
            <a:xfrm>
              <a:off x="9303031" y="2313815"/>
              <a:ext cx="2514406" cy="2647215"/>
              <a:chOff x="9036460" y="2313815"/>
              <a:chExt cx="2514406" cy="2647215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A0F06611-8E0B-A248-D1E6-C417B9CA7B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10" r="51970" b="48434"/>
              <a:stretch/>
            </p:blipFill>
            <p:spPr bwMode="auto">
              <a:xfrm>
                <a:off x="9061471" y="2313815"/>
                <a:ext cx="2489395" cy="26472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624B82D-9A56-3086-37C3-8D24302E272D}"/>
                  </a:ext>
                </a:extLst>
              </p:cNvPr>
              <p:cNvSpPr/>
              <p:nvPr/>
            </p:nvSpPr>
            <p:spPr>
              <a:xfrm>
                <a:off x="9036460" y="4710899"/>
                <a:ext cx="1021940" cy="25013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98401EC-C9A2-5E42-556B-389E31E2B0EE}"/>
                    </a:ext>
                  </a:extLst>
                </p:cNvPr>
                <p:cNvSpPr txBox="1"/>
                <p:nvPr/>
              </p:nvSpPr>
              <p:spPr>
                <a:xfrm>
                  <a:off x="10324971" y="1580870"/>
                  <a:ext cx="64043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𝑦</m:t>
                        </m:r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98401EC-C9A2-5E42-556B-389E31E2B0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24971" y="1580870"/>
                  <a:ext cx="640432" cy="769441"/>
                </a:xfrm>
                <a:prstGeom prst="rect">
                  <a:avLst/>
                </a:prstGeom>
                <a:blipFill>
                  <a:blip r:embed="rId5"/>
                  <a:stretch>
                    <a:fillRect l="-5882" r="-3922" b="-161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DE527FF-450D-0B5B-D4C4-C9974FC65106}"/>
              </a:ext>
            </a:extLst>
          </p:cNvPr>
          <p:cNvSpPr txBox="1"/>
          <p:nvPr/>
        </p:nvSpPr>
        <p:spPr>
          <a:xfrm>
            <a:off x="11233775" y="6398696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buntu Light"/>
                <a:cs typeface="Ubuntu Light"/>
                <a:hlinkClick r:id="rId6"/>
              </a:rPr>
              <a:t>Source</a:t>
            </a:r>
            <a:endParaRPr lang="en-US" dirty="0">
              <a:solidFill>
                <a:schemeClr val="bg1"/>
              </a:solidFill>
              <a:latin typeface="Ubuntu Light"/>
              <a:cs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418191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87F74AF-2732-1EA1-B0BC-6C292DB0A31F}"/>
              </a:ext>
            </a:extLst>
          </p:cNvPr>
          <p:cNvGrpSpPr/>
          <p:nvPr/>
        </p:nvGrpSpPr>
        <p:grpSpPr>
          <a:xfrm>
            <a:off x="8804868" y="1508444"/>
            <a:ext cx="2732076" cy="3642974"/>
            <a:chOff x="8804868" y="1508444"/>
            <a:chExt cx="2732076" cy="364297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BA61521-2B57-65AD-C29B-E38ACBAE1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04868" y="2259127"/>
              <a:ext cx="2732076" cy="289229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621A2F0-BAA1-66EA-0497-1E36F55257DF}"/>
                    </a:ext>
                  </a:extLst>
                </p:cNvPr>
                <p:cNvSpPr txBox="1"/>
                <p:nvPr/>
              </p:nvSpPr>
              <p:spPr>
                <a:xfrm>
                  <a:off x="10030640" y="1508444"/>
                  <a:ext cx="64043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𝑦</m:t>
                        </m:r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621A2F0-BAA1-66EA-0497-1E36F55257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0640" y="1508444"/>
                  <a:ext cx="640432" cy="769441"/>
                </a:xfrm>
                <a:prstGeom prst="rect">
                  <a:avLst/>
                </a:prstGeom>
                <a:blipFill>
                  <a:blip r:embed="rId3"/>
                  <a:stretch>
                    <a:fillRect l="-3846" r="-3846" b="-161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30E629C-03BE-81BB-60FB-A131213E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r>
              <a:rPr lang="en-US" b="1" i="1" dirty="0"/>
              <a:t>Local</a:t>
            </a:r>
            <a:r>
              <a:rPr lang="en-US" dirty="0"/>
              <a:t> Analysis Problems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5051F-F6BB-1F40-2F0F-D8ABD1B026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Segmentation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Normal estimation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Geodesic distance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F404002-3482-6E53-1E94-0F7B49F007A5}"/>
              </a:ext>
            </a:extLst>
          </p:cNvPr>
          <p:cNvGrpSpPr/>
          <p:nvPr/>
        </p:nvGrpSpPr>
        <p:grpSpPr>
          <a:xfrm>
            <a:off x="7792910" y="3249481"/>
            <a:ext cx="1522023" cy="769441"/>
            <a:chOff x="7792910" y="3249481"/>
            <a:chExt cx="1522023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20E251D-02F5-AA5D-F0F9-E657CB038635}"/>
                    </a:ext>
                  </a:extLst>
                </p:cNvPr>
                <p:cNvSpPr txBox="1"/>
                <p:nvPr/>
              </p:nvSpPr>
              <p:spPr>
                <a:xfrm>
                  <a:off x="8236582" y="3249481"/>
                  <a:ext cx="64043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𝑓</m:t>
                        </m:r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20E251D-02F5-AA5D-F0F9-E657CB0386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6582" y="3249481"/>
                  <a:ext cx="640432" cy="769441"/>
                </a:xfrm>
                <a:prstGeom prst="rect">
                  <a:avLst/>
                </a:prstGeom>
                <a:blipFill>
                  <a:blip r:embed="rId4"/>
                  <a:stretch>
                    <a:fillRect l="-15686" r="-15686" b="-274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373B0CD-E8F7-2FDC-E186-FB05A5EC2596}"/>
                </a:ext>
              </a:extLst>
            </p:cNvPr>
            <p:cNvCxnSpPr>
              <a:cxnSpLocks/>
            </p:cNvCxnSpPr>
            <p:nvPr/>
          </p:nvCxnSpPr>
          <p:spPr>
            <a:xfrm>
              <a:off x="7792910" y="3726229"/>
              <a:ext cx="50049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2722533-2FC7-5B13-659B-EFD5D64347E2}"/>
                </a:ext>
              </a:extLst>
            </p:cNvPr>
            <p:cNvCxnSpPr>
              <a:cxnSpLocks/>
            </p:cNvCxnSpPr>
            <p:nvPr/>
          </p:nvCxnSpPr>
          <p:spPr>
            <a:xfrm>
              <a:off x="8814441" y="3726229"/>
              <a:ext cx="50049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2E76A0-F641-7A21-952C-E2A3F00FCF2A}"/>
              </a:ext>
            </a:extLst>
          </p:cNvPr>
          <p:cNvGrpSpPr/>
          <p:nvPr/>
        </p:nvGrpSpPr>
        <p:grpSpPr>
          <a:xfrm>
            <a:off x="5463532" y="1503544"/>
            <a:ext cx="2672526" cy="3566100"/>
            <a:chOff x="5463532" y="1503544"/>
            <a:chExt cx="2672526" cy="3566100"/>
          </a:xfrm>
        </p:grpSpPr>
        <p:pic>
          <p:nvPicPr>
            <p:cNvPr id="13314" name="Picture 2">
              <a:extLst>
                <a:ext uri="{FF2B5EF4-FFF2-40B4-BE49-F238E27FC236}">
                  <a16:creationId xmlns:a16="http://schemas.microsoft.com/office/drawing/2014/main" id="{23FC6D71-79AF-1878-D7BB-253A8C95CF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7" b="95768" l="4969" r="92174">
                          <a14:foregroundMark x1="35776" y1="7906" x2="35776" y2="7906"/>
                          <a14:foregroundMark x1="59752" y1="5234" x2="59752" y2="5234"/>
                          <a14:foregroundMark x1="86211" y1="24053" x2="86211" y2="24053"/>
                          <a14:foregroundMark x1="88199" y1="18708" x2="88199" y2="18708"/>
                          <a14:foregroundMark x1="91553" y1="18820" x2="91553" y2="18820"/>
                          <a14:foregroundMark x1="90807" y1="23608" x2="90807" y2="23608"/>
                          <a14:foregroundMark x1="92298" y1="20935" x2="92298" y2="20935"/>
                          <a14:foregroundMark x1="70062" y1="34967" x2="70062" y2="34967"/>
                          <a14:foregroundMark x1="44596" y1="66815" x2="44596" y2="66815"/>
                          <a14:foregroundMark x1="45590" y1="70045" x2="45590" y2="70045"/>
                          <a14:foregroundMark x1="65963" y1="92094" x2="65963" y2="92094"/>
                          <a14:foregroundMark x1="28323" y1="93987" x2="28323" y2="93987"/>
                          <a14:foregroundMark x1="74037" y1="94432" x2="74037" y2="94432"/>
                          <a14:foregroundMark x1="20870" y1="94989" x2="20870" y2="94989"/>
                          <a14:foregroundMark x1="77267" y1="32071" x2="77267" y2="32071"/>
                          <a14:foregroundMark x1="84348" y1="29176" x2="84348" y2="29176"/>
                          <a14:foregroundMark x1="84348" y1="30735" x2="84348" y2="30735"/>
                          <a14:foregroundMark x1="35528" y1="4454" x2="35528" y2="4454"/>
                          <a14:foregroundMark x1="61491" y1="4120" x2="61491" y2="4120"/>
                          <a14:foregroundMark x1="7950" y1="9465" x2="7950" y2="9465"/>
                          <a14:foregroundMark x1="12919" y1="5011" x2="12919" y2="5011"/>
                          <a14:foregroundMark x1="6211" y1="22829" x2="6211" y2="22829"/>
                          <a14:foregroundMark x1="13292" y1="3675" x2="13292" y2="3675"/>
                          <a14:foregroundMark x1="35155" y1="3563" x2="35155" y2="3563"/>
                          <a14:foregroundMark x1="61863" y1="3118" x2="61863" y2="3118"/>
                          <a14:foregroundMark x1="35404" y1="3563" x2="35404" y2="3563"/>
                          <a14:foregroundMark x1="35776" y1="3118" x2="35776" y2="3118"/>
                          <a14:foregroundMark x1="14161" y1="3118" x2="14161" y2="3118"/>
                          <a14:foregroundMark x1="4969" y1="14031" x2="4969" y2="14031"/>
                          <a14:foregroundMark x1="6211" y1="16592" x2="6211" y2="16592"/>
                          <a14:foregroundMark x1="7081" y1="25612" x2="7081" y2="25612"/>
                          <a14:foregroundMark x1="10559" y1="28285" x2="10559" y2="28285"/>
                          <a14:foregroundMark x1="18012" y1="34187" x2="18012" y2="34187"/>
                          <a14:foregroundMark x1="19752" y1="34633" x2="19752" y2="34633"/>
                          <a14:foregroundMark x1="16149" y1="31737" x2="16149" y2="31737"/>
                          <a14:foregroundMark x1="12298" y1="30512" x2="12298" y2="30512"/>
                          <a14:foregroundMark x1="79876" y1="95768" x2="79876" y2="95768"/>
                          <a14:foregroundMark x1="74907" y1="95768" x2="74907" y2="95768"/>
                          <a14:backgroundMark x1="17143" y1="34633" x2="17143" y2="346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5035" y="2259127"/>
              <a:ext cx="2519706" cy="281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AD99024-C4B3-01B2-0080-FA0841EB4645}"/>
                </a:ext>
              </a:extLst>
            </p:cNvPr>
            <p:cNvSpPr/>
            <p:nvPr/>
          </p:nvSpPr>
          <p:spPr>
            <a:xfrm>
              <a:off x="6918973" y="3147952"/>
              <a:ext cx="192770" cy="19277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C5069B8-2D3B-7781-3EBE-0F81483F0D8A}"/>
                    </a:ext>
                  </a:extLst>
                </p:cNvPr>
                <p:cNvSpPr txBox="1"/>
                <p:nvPr/>
              </p:nvSpPr>
              <p:spPr>
                <a:xfrm>
                  <a:off x="5463532" y="1503544"/>
                  <a:ext cx="2672526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𝑥</m:t>
                        </m:r>
                        <m:r>
                          <a:rPr lang="en-US" sz="4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=(</m:t>
                        </m:r>
                        <m:r>
                          <a:rPr lang="en-US" sz="4400" b="0" i="1" dirty="0" smtClean="0">
                            <a:solidFill>
                              <a:schemeClr val="bg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𝑆</m:t>
                        </m:r>
                        <m:r>
                          <a:rPr lang="en-US" sz="4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,</m:t>
                        </m:r>
                        <m:r>
                          <a:rPr lang="en-US" sz="4400" b="0" i="1" dirty="0" smtClean="0">
                            <a:solidFill>
                              <a:schemeClr val="bg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𝑝</m:t>
                        </m:r>
                        <m:r>
                          <a:rPr lang="en-US" sz="4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)</m:t>
                        </m:r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C5069B8-2D3B-7781-3EBE-0F81483F0D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3532" y="1503544"/>
                  <a:ext cx="2672526" cy="769441"/>
                </a:xfrm>
                <a:prstGeom prst="rect">
                  <a:avLst/>
                </a:prstGeom>
                <a:blipFill>
                  <a:blip r:embed="rId7"/>
                  <a:stretch>
                    <a:fillRect r="-3318" b="-258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7073E79-6A69-766A-EEEB-92A12D209476}"/>
              </a:ext>
            </a:extLst>
          </p:cNvPr>
          <p:cNvSpPr txBox="1"/>
          <p:nvPr/>
        </p:nvSpPr>
        <p:spPr>
          <a:xfrm>
            <a:off x="11233775" y="6398696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buntu Light"/>
                <a:cs typeface="Ubuntu Light"/>
                <a:hlinkClick r:id="rId8"/>
              </a:rPr>
              <a:t>Source</a:t>
            </a:r>
            <a:endParaRPr lang="en-US" dirty="0">
              <a:solidFill>
                <a:schemeClr val="bg1"/>
              </a:solidFill>
              <a:latin typeface="Ubuntu Light"/>
              <a:cs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333318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0E629C-03BE-81BB-60FB-A131213E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r>
              <a:rPr lang="en-US" b="1" i="1" dirty="0"/>
              <a:t>Local</a:t>
            </a:r>
            <a:r>
              <a:rPr lang="en-US" dirty="0"/>
              <a:t> Analysis Problems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5051F-F6BB-1F40-2F0F-D8ABD1B026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Segmentation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Normal estimation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Geodesic distance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Shape correspondence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CDC91D-AA1A-71B3-6B96-F12DBABD6194}"/>
              </a:ext>
            </a:extLst>
          </p:cNvPr>
          <p:cNvGrpSpPr/>
          <p:nvPr/>
        </p:nvGrpSpPr>
        <p:grpSpPr>
          <a:xfrm>
            <a:off x="7901550" y="3249481"/>
            <a:ext cx="1522023" cy="769441"/>
            <a:chOff x="7901550" y="3249481"/>
            <a:chExt cx="1522023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434127D-BF15-333D-B22C-4DE5BB598F1D}"/>
                    </a:ext>
                  </a:extLst>
                </p:cNvPr>
                <p:cNvSpPr txBox="1"/>
                <p:nvPr/>
              </p:nvSpPr>
              <p:spPr>
                <a:xfrm>
                  <a:off x="8345222" y="3249481"/>
                  <a:ext cx="64043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𝑓</m:t>
                        </m:r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434127D-BF15-333D-B22C-4DE5BB598F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5222" y="3249481"/>
                  <a:ext cx="640432" cy="769441"/>
                </a:xfrm>
                <a:prstGeom prst="rect">
                  <a:avLst/>
                </a:prstGeom>
                <a:blipFill>
                  <a:blip r:embed="rId2"/>
                  <a:stretch>
                    <a:fillRect l="-17647" r="-13725" b="-274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E6E2015-255E-8E32-2DF1-67459F303A01}"/>
                </a:ext>
              </a:extLst>
            </p:cNvPr>
            <p:cNvCxnSpPr>
              <a:cxnSpLocks/>
            </p:cNvCxnSpPr>
            <p:nvPr/>
          </p:nvCxnSpPr>
          <p:spPr>
            <a:xfrm>
              <a:off x="7901550" y="3726229"/>
              <a:ext cx="50049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095A959-641A-689C-6D1C-8178059AFDDD}"/>
                </a:ext>
              </a:extLst>
            </p:cNvPr>
            <p:cNvCxnSpPr>
              <a:cxnSpLocks/>
            </p:cNvCxnSpPr>
            <p:nvPr/>
          </p:nvCxnSpPr>
          <p:spPr>
            <a:xfrm>
              <a:off x="8923081" y="3726229"/>
              <a:ext cx="50049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31E4D1-30CE-71F1-1465-D5A56B0AC87E}"/>
              </a:ext>
            </a:extLst>
          </p:cNvPr>
          <p:cNvGrpSpPr/>
          <p:nvPr/>
        </p:nvGrpSpPr>
        <p:grpSpPr>
          <a:xfrm>
            <a:off x="5637041" y="1417772"/>
            <a:ext cx="2083176" cy="4113896"/>
            <a:chOff x="5637041" y="1417772"/>
            <a:chExt cx="2083176" cy="411389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C3DBD37-E172-107C-BB45-62B0F93CE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9546" r="87828" b="13156"/>
            <a:stretch/>
          </p:blipFill>
          <p:spPr>
            <a:xfrm>
              <a:off x="5637041" y="2180113"/>
              <a:ext cx="1904496" cy="170089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13FEB78-BD65-CFC0-02C0-F97173E3A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7828" t="50786" b="14598"/>
            <a:stretch/>
          </p:blipFill>
          <p:spPr>
            <a:xfrm>
              <a:off x="5815721" y="3953083"/>
              <a:ext cx="1904496" cy="15785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65F6012-8AC8-61CE-1B1C-641B4C3E6ABE}"/>
                    </a:ext>
                  </a:extLst>
                </p:cNvPr>
                <p:cNvSpPr txBox="1"/>
                <p:nvPr/>
              </p:nvSpPr>
              <p:spPr>
                <a:xfrm>
                  <a:off x="6475059" y="1417772"/>
                  <a:ext cx="64043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𝑥</m:t>
                        </m:r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65F6012-8AC8-61CE-1B1C-641B4C3E6A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5059" y="1417772"/>
                  <a:ext cx="640432" cy="76944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5A9A97-A4C3-EA8F-DC3D-424F6A189C8C}"/>
              </a:ext>
            </a:extLst>
          </p:cNvPr>
          <p:cNvGrpSpPr/>
          <p:nvPr/>
        </p:nvGrpSpPr>
        <p:grpSpPr>
          <a:xfrm>
            <a:off x="9749377" y="1417772"/>
            <a:ext cx="1904496" cy="4175049"/>
            <a:chOff x="9749377" y="1417772"/>
            <a:chExt cx="1904496" cy="41750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7AD3D44-5A7B-73B0-2D20-C91737EACEBD}"/>
                    </a:ext>
                  </a:extLst>
                </p:cNvPr>
                <p:cNvSpPr txBox="1"/>
                <p:nvPr/>
              </p:nvSpPr>
              <p:spPr>
                <a:xfrm>
                  <a:off x="10381409" y="1417772"/>
                  <a:ext cx="64043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𝑦</m:t>
                        </m:r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7AD3D44-5A7B-73B0-2D20-C91737EACE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81409" y="1417772"/>
                  <a:ext cx="640432" cy="769441"/>
                </a:xfrm>
                <a:prstGeom prst="rect">
                  <a:avLst/>
                </a:prstGeom>
                <a:blipFill>
                  <a:blip r:embed="rId5"/>
                  <a:stretch>
                    <a:fillRect l="-5882" r="-3922" b="-161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230FC44-3183-4F26-929B-36A390588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019" t="48553" r="74809" b="14149"/>
            <a:stretch/>
          </p:blipFill>
          <p:spPr>
            <a:xfrm>
              <a:off x="9749377" y="2180112"/>
              <a:ext cx="1904496" cy="1700893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9EBFC5D-AF3E-8517-A54F-8F15E54D174B}"/>
                </a:ext>
              </a:extLst>
            </p:cNvPr>
            <p:cNvGrpSpPr/>
            <p:nvPr/>
          </p:nvGrpSpPr>
          <p:grpSpPr>
            <a:xfrm>
              <a:off x="9749377" y="3891928"/>
              <a:ext cx="1904496" cy="1700893"/>
              <a:chOff x="9749377" y="3891928"/>
              <a:chExt cx="1904496" cy="170089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D83D7BA-1B04-9343-A244-13B977C976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5092" t="50303" r="12736" b="12399"/>
              <a:stretch/>
            </p:blipFill>
            <p:spPr>
              <a:xfrm>
                <a:off x="9749377" y="3891928"/>
                <a:ext cx="1904496" cy="1700893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89320CC-959F-D807-5D26-6BF5548E8861}"/>
                  </a:ext>
                </a:extLst>
              </p:cNvPr>
              <p:cNvSpPr/>
              <p:nvPr/>
            </p:nvSpPr>
            <p:spPr>
              <a:xfrm>
                <a:off x="11021841" y="5232903"/>
                <a:ext cx="632032" cy="29876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1D035A8-1863-F887-FA8D-3627EAAC8083}"/>
              </a:ext>
            </a:extLst>
          </p:cNvPr>
          <p:cNvSpPr txBox="1"/>
          <p:nvPr/>
        </p:nvSpPr>
        <p:spPr>
          <a:xfrm>
            <a:off x="11233775" y="6398696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buntu Light"/>
                <a:cs typeface="Ubuntu Light"/>
                <a:hlinkClick r:id="rId6"/>
              </a:rPr>
              <a:t>Source</a:t>
            </a:r>
            <a:endParaRPr lang="en-US" dirty="0">
              <a:solidFill>
                <a:schemeClr val="bg1"/>
              </a:solidFill>
              <a:latin typeface="Ubuntu Light"/>
              <a:cs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10507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ECE5F1D-982F-E740-4787-3554E0C59416}"/>
              </a:ext>
            </a:extLst>
          </p:cNvPr>
          <p:cNvSpPr/>
          <p:nvPr/>
        </p:nvSpPr>
        <p:spPr>
          <a:xfrm>
            <a:off x="5675018" y="1502863"/>
            <a:ext cx="353085" cy="35308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FB2FB-2835-CF3B-F968-55CBFFC181E7}"/>
              </a:ext>
            </a:extLst>
          </p:cNvPr>
          <p:cNvSpPr txBox="1"/>
          <p:nvPr/>
        </p:nvSpPr>
        <p:spPr>
          <a:xfrm>
            <a:off x="1894290" y="2767808"/>
            <a:ext cx="2002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Ubuntu Light"/>
                <a:cs typeface="Ubuntu Light"/>
              </a:rPr>
              <a:t>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8AD038-DFDC-D28D-6268-04E832996F3E}"/>
              </a:ext>
            </a:extLst>
          </p:cNvPr>
          <p:cNvSpPr txBox="1"/>
          <p:nvPr/>
        </p:nvSpPr>
        <p:spPr>
          <a:xfrm>
            <a:off x="7620024" y="2764553"/>
            <a:ext cx="2309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Ubuntu Light"/>
                <a:cs typeface="Ubuntu Light"/>
              </a:rPr>
              <a:t>Synthesis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1A1DC7-CE48-4E17-A3EA-F4F165B3C179}"/>
              </a:ext>
            </a:extLst>
          </p:cNvPr>
          <p:cNvCxnSpPr>
            <a:cxnSpLocks/>
            <a:stCxn id="6" idx="3"/>
            <a:endCxn id="7" idx="0"/>
          </p:cNvCxnSpPr>
          <p:nvPr/>
        </p:nvCxnSpPr>
        <p:spPr>
          <a:xfrm flipH="1">
            <a:off x="2895526" y="1804240"/>
            <a:ext cx="2831200" cy="96356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ED4819-48A9-D52D-6AAE-D322CA8DAE3B}"/>
              </a:ext>
            </a:extLst>
          </p:cNvPr>
          <p:cNvCxnSpPr>
            <a:cxnSpLocks/>
            <a:stCxn id="6" idx="5"/>
            <a:endCxn id="8" idx="0"/>
          </p:cNvCxnSpPr>
          <p:nvPr/>
        </p:nvCxnSpPr>
        <p:spPr>
          <a:xfrm>
            <a:off x="5976395" y="1804240"/>
            <a:ext cx="2798625" cy="960313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21">
            <a:extLst>
              <a:ext uri="{FF2B5EF4-FFF2-40B4-BE49-F238E27FC236}">
                <a16:creationId xmlns:a16="http://schemas.microsoft.com/office/drawing/2014/main" id="{B20ED05E-2CF5-49A8-FDFC-2C2A397CA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Taxonomy of Prediction Problems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8DC17F-EC09-8D0C-F51A-5F635EFE4CFB}"/>
              </a:ext>
            </a:extLst>
          </p:cNvPr>
          <p:cNvSpPr txBox="1"/>
          <p:nvPr/>
        </p:nvSpPr>
        <p:spPr>
          <a:xfrm>
            <a:off x="676570" y="4285358"/>
            <a:ext cx="1059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Ubuntu Light"/>
                <a:cs typeface="Ubuntu Light"/>
              </a:rPr>
              <a:t>Global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89F7CE-D2F0-A907-7D49-2A271B9344D5}"/>
              </a:ext>
            </a:extLst>
          </p:cNvPr>
          <p:cNvSpPr txBox="1"/>
          <p:nvPr/>
        </p:nvSpPr>
        <p:spPr>
          <a:xfrm>
            <a:off x="4033905" y="4285357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Ubuntu Light"/>
                <a:cs typeface="Ubuntu Light"/>
              </a:rPr>
              <a:t>Local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E74EEDD-6861-5E7E-6F0F-F36385F986F2}"/>
              </a:ext>
            </a:extLst>
          </p:cNvPr>
          <p:cNvCxnSpPr>
            <a:cxnSpLocks/>
            <a:stCxn id="7" idx="2"/>
            <a:endCxn id="13" idx="0"/>
          </p:cNvCxnSpPr>
          <p:nvPr/>
        </p:nvCxnSpPr>
        <p:spPr>
          <a:xfrm flipH="1">
            <a:off x="1206523" y="3475694"/>
            <a:ext cx="1689003" cy="8096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6DD2846-A1FF-2453-AE61-2BDD215EFBA2}"/>
              </a:ext>
            </a:extLst>
          </p:cNvPr>
          <p:cNvCxnSpPr>
            <a:cxnSpLocks/>
            <a:stCxn id="7" idx="2"/>
            <a:endCxn id="14" idx="0"/>
          </p:cNvCxnSpPr>
          <p:nvPr/>
        </p:nvCxnSpPr>
        <p:spPr>
          <a:xfrm>
            <a:off x="2895526" y="3475694"/>
            <a:ext cx="1585778" cy="80966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518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ECE5F1D-982F-E740-4787-3554E0C59416}"/>
              </a:ext>
            </a:extLst>
          </p:cNvPr>
          <p:cNvSpPr/>
          <p:nvPr/>
        </p:nvSpPr>
        <p:spPr>
          <a:xfrm>
            <a:off x="5675018" y="1502863"/>
            <a:ext cx="353085" cy="35308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FB2FB-2835-CF3B-F968-55CBFFC181E7}"/>
              </a:ext>
            </a:extLst>
          </p:cNvPr>
          <p:cNvSpPr txBox="1"/>
          <p:nvPr/>
        </p:nvSpPr>
        <p:spPr>
          <a:xfrm>
            <a:off x="1894290" y="2767808"/>
            <a:ext cx="2002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Ubuntu Light"/>
                <a:cs typeface="Ubuntu Light"/>
              </a:rPr>
              <a:t>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8AD038-DFDC-D28D-6268-04E832996F3E}"/>
              </a:ext>
            </a:extLst>
          </p:cNvPr>
          <p:cNvSpPr txBox="1"/>
          <p:nvPr/>
        </p:nvSpPr>
        <p:spPr>
          <a:xfrm>
            <a:off x="7620024" y="2764553"/>
            <a:ext cx="2309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Ubuntu Light"/>
                <a:cs typeface="Ubuntu Light"/>
              </a:rPr>
              <a:t>Synthesis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1A1DC7-CE48-4E17-A3EA-F4F165B3C179}"/>
              </a:ext>
            </a:extLst>
          </p:cNvPr>
          <p:cNvCxnSpPr>
            <a:cxnSpLocks/>
            <a:stCxn id="6" idx="3"/>
            <a:endCxn id="7" idx="0"/>
          </p:cNvCxnSpPr>
          <p:nvPr/>
        </p:nvCxnSpPr>
        <p:spPr>
          <a:xfrm flipH="1">
            <a:off x="2895526" y="1804240"/>
            <a:ext cx="2831200" cy="963568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ED4819-48A9-D52D-6AAE-D322CA8DAE3B}"/>
              </a:ext>
            </a:extLst>
          </p:cNvPr>
          <p:cNvCxnSpPr>
            <a:cxnSpLocks/>
            <a:stCxn id="6" idx="5"/>
            <a:endCxn id="8" idx="0"/>
          </p:cNvCxnSpPr>
          <p:nvPr/>
        </p:nvCxnSpPr>
        <p:spPr>
          <a:xfrm>
            <a:off x="5976395" y="1804240"/>
            <a:ext cx="2798625" cy="96031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21">
            <a:extLst>
              <a:ext uri="{FF2B5EF4-FFF2-40B4-BE49-F238E27FC236}">
                <a16:creationId xmlns:a16="http://schemas.microsoft.com/office/drawing/2014/main" id="{B20ED05E-2CF5-49A8-FDFC-2C2A397CA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Taxonomy of Prediction Problems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8DC17F-EC09-8D0C-F51A-5F635EFE4CFB}"/>
              </a:ext>
            </a:extLst>
          </p:cNvPr>
          <p:cNvSpPr txBox="1"/>
          <p:nvPr/>
        </p:nvSpPr>
        <p:spPr>
          <a:xfrm>
            <a:off x="676570" y="4285358"/>
            <a:ext cx="1059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Ubuntu Light"/>
                <a:cs typeface="Ubuntu Light"/>
              </a:rPr>
              <a:t>Global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89F7CE-D2F0-A907-7D49-2A271B9344D5}"/>
              </a:ext>
            </a:extLst>
          </p:cNvPr>
          <p:cNvSpPr txBox="1"/>
          <p:nvPr/>
        </p:nvSpPr>
        <p:spPr>
          <a:xfrm>
            <a:off x="4033905" y="4285357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Ubuntu Light"/>
                <a:cs typeface="Ubuntu Light"/>
              </a:rPr>
              <a:t>Local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E74EEDD-6861-5E7E-6F0F-F36385F986F2}"/>
              </a:ext>
            </a:extLst>
          </p:cNvPr>
          <p:cNvCxnSpPr>
            <a:cxnSpLocks/>
            <a:stCxn id="7" idx="2"/>
            <a:endCxn id="13" idx="0"/>
          </p:cNvCxnSpPr>
          <p:nvPr/>
        </p:nvCxnSpPr>
        <p:spPr>
          <a:xfrm flipH="1">
            <a:off x="1206523" y="3475694"/>
            <a:ext cx="1689003" cy="809664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6DD2846-A1FF-2453-AE61-2BDD215EFBA2}"/>
              </a:ext>
            </a:extLst>
          </p:cNvPr>
          <p:cNvCxnSpPr>
            <a:cxnSpLocks/>
            <a:stCxn id="7" idx="2"/>
            <a:endCxn id="14" idx="0"/>
          </p:cNvCxnSpPr>
          <p:nvPr/>
        </p:nvCxnSpPr>
        <p:spPr>
          <a:xfrm>
            <a:off x="2895526" y="3475694"/>
            <a:ext cx="1585778" cy="809663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851894-F454-4F05-C19F-E8AD4C7540C3}"/>
              </a:ext>
            </a:extLst>
          </p:cNvPr>
          <p:cNvGrpSpPr/>
          <p:nvPr/>
        </p:nvGrpSpPr>
        <p:grpSpPr>
          <a:xfrm>
            <a:off x="5983871" y="3472439"/>
            <a:ext cx="2791149" cy="1274582"/>
            <a:chOff x="5983871" y="3472439"/>
            <a:chExt cx="2791149" cy="127458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399CB7E-5CD0-151A-0043-481FB9C2D51E}"/>
                </a:ext>
              </a:extLst>
            </p:cNvPr>
            <p:cNvSpPr txBox="1"/>
            <p:nvPr/>
          </p:nvSpPr>
          <p:spPr>
            <a:xfrm>
              <a:off x="5983871" y="4285356"/>
              <a:ext cx="21002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Ubuntu Light"/>
                  <a:cs typeface="Ubuntu Light"/>
                </a:rPr>
                <a:t>Unconditional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B20026CB-0803-C486-27DE-6E65CC69831C}"/>
                </a:ext>
              </a:extLst>
            </p:cNvPr>
            <p:cNvCxnSpPr>
              <a:cxnSpLocks/>
              <a:stCxn id="8" idx="2"/>
              <a:endCxn id="2" idx="0"/>
            </p:cNvCxnSpPr>
            <p:nvPr/>
          </p:nvCxnSpPr>
          <p:spPr>
            <a:xfrm flipH="1">
              <a:off x="7033999" y="3472439"/>
              <a:ext cx="1741021" cy="81291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024503E-089B-2CF8-DD4C-A03C32AEC36E}"/>
              </a:ext>
            </a:extLst>
          </p:cNvPr>
          <p:cNvGrpSpPr/>
          <p:nvPr/>
        </p:nvGrpSpPr>
        <p:grpSpPr>
          <a:xfrm>
            <a:off x="8775020" y="3472439"/>
            <a:ext cx="2622032" cy="1274581"/>
            <a:chOff x="8775020" y="3472439"/>
            <a:chExt cx="2622032" cy="127458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A1E9261-E975-92C7-5DB6-D1661C04D424}"/>
                </a:ext>
              </a:extLst>
            </p:cNvPr>
            <p:cNvSpPr txBox="1"/>
            <p:nvPr/>
          </p:nvSpPr>
          <p:spPr>
            <a:xfrm>
              <a:off x="9635031" y="4285355"/>
              <a:ext cx="17620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Ubuntu Light"/>
                  <a:cs typeface="Ubuntu Light"/>
                </a:rPr>
                <a:t>Conditional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157096E-7C7E-AAEC-8ECA-65420193C77E}"/>
                </a:ext>
              </a:extLst>
            </p:cNvPr>
            <p:cNvCxnSpPr>
              <a:cxnSpLocks/>
              <a:stCxn id="8" idx="2"/>
              <a:endCxn id="3" idx="0"/>
            </p:cNvCxnSpPr>
            <p:nvPr/>
          </p:nvCxnSpPr>
          <p:spPr>
            <a:xfrm>
              <a:off x="8775020" y="3472439"/>
              <a:ext cx="1741022" cy="81291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20EFE7-4BA9-8475-CDFC-EC34AA32EE2D}"/>
                  </a:ext>
                </a:extLst>
              </p:cNvPr>
              <p:cNvSpPr txBox="1"/>
              <p:nvPr/>
            </p:nvSpPr>
            <p:spPr>
              <a:xfrm>
                <a:off x="9037086" y="4750024"/>
                <a:ext cx="29579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𝑥</m:t>
                      </m:r>
                      <m:r>
                        <a:rPr lang="en-US" sz="1400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 =</m:t>
                      </m:r>
                    </m:oMath>
                  </m:oMathPara>
                </a14:m>
                <a:endParaRPr lang="en-US" sz="1400" dirty="0">
                  <a:solidFill>
                    <a:schemeClr val="tx1">
                      <a:lumMod val="50000"/>
                    </a:schemeClr>
                  </a:solidFill>
                  <a:latin typeface="Ubuntu Light"/>
                  <a:cs typeface="Ubuntu Light"/>
                </a:endParaRPr>
              </a:p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Ubuntu Light"/>
                    <a:cs typeface="Ubuntu Light"/>
                  </a:rPr>
                  <a:t>(random numbers, something else)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20EFE7-4BA9-8475-CDFC-EC34AA32E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7086" y="4750024"/>
                <a:ext cx="2957908" cy="523220"/>
              </a:xfrm>
              <a:prstGeom prst="rect">
                <a:avLst/>
              </a:prstGeom>
              <a:blipFill>
                <a:blip r:embed="rId2"/>
                <a:stretch>
                  <a:fillRect l="-427" r="-427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9A3CDC-2C29-321F-08BE-D12D5E567C42}"/>
                  </a:ext>
                </a:extLst>
              </p:cNvPr>
              <p:cNvSpPr txBox="1"/>
              <p:nvPr/>
            </p:nvSpPr>
            <p:spPr>
              <a:xfrm>
                <a:off x="5861806" y="4925542"/>
                <a:ext cx="22223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b="0" i="1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Ubuntu Light"/>
                      </a:rPr>
                      <m:t>𝑥</m:t>
                    </m:r>
                    <m:r>
                      <a:rPr lang="en-US" sz="1400" b="0" i="1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Ubuntu Light"/>
                      </a:rPr>
                      <m:t>= </m:t>
                    </m:r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Ubuntu Light"/>
                    <a:cs typeface="Ubuntu Light"/>
                  </a:rPr>
                  <a:t>random numbers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9A3CDC-2C29-321F-08BE-D12D5E567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806" y="4925542"/>
                <a:ext cx="2222320" cy="307777"/>
              </a:xfrm>
              <a:prstGeom prst="rect">
                <a:avLst/>
              </a:prstGeom>
              <a:blipFill>
                <a:blip r:embed="rId3"/>
                <a:stretch>
                  <a:fillRect t="-4000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529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90BFE-BCBD-2E6E-D9A8-A35BD41DB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Students (i.e. You!)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B04C4D7-B1A2-AA84-3124-26CA807C6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892039"/>
          </a:xfrm>
        </p:spPr>
        <p:txBody>
          <a:bodyPr/>
          <a:lstStyle/>
          <a:p>
            <a:r>
              <a:rPr lang="en-US" dirty="0"/>
              <a:t>Raise a hand if: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This is your first SGP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 are a: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Grad student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Undergrad student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You’ve done any geometry processing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You’ve done any deep learning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You’ve done any deep learning for geometry processing</a:t>
            </a:r>
          </a:p>
        </p:txBody>
      </p:sp>
    </p:spTree>
    <p:extLst>
      <p:ext uri="{BB962C8B-B14F-4D97-AF65-F5344CB8AC3E}">
        <p14:creationId xmlns:p14="http://schemas.microsoft.com/office/powerpoint/2010/main" val="381409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ECE5F1D-982F-E740-4787-3554E0C59416}"/>
              </a:ext>
            </a:extLst>
          </p:cNvPr>
          <p:cNvSpPr/>
          <p:nvPr/>
        </p:nvSpPr>
        <p:spPr>
          <a:xfrm>
            <a:off x="5675018" y="1502863"/>
            <a:ext cx="353085" cy="35308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FB2FB-2835-CF3B-F968-55CBFFC181E7}"/>
              </a:ext>
            </a:extLst>
          </p:cNvPr>
          <p:cNvSpPr txBox="1"/>
          <p:nvPr/>
        </p:nvSpPr>
        <p:spPr>
          <a:xfrm>
            <a:off x="1894290" y="2767808"/>
            <a:ext cx="2002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Ubuntu Light"/>
                <a:cs typeface="Ubuntu Light"/>
              </a:rPr>
              <a:t>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8AD038-DFDC-D28D-6268-04E832996F3E}"/>
              </a:ext>
            </a:extLst>
          </p:cNvPr>
          <p:cNvSpPr txBox="1"/>
          <p:nvPr/>
        </p:nvSpPr>
        <p:spPr>
          <a:xfrm>
            <a:off x="7620024" y="2764553"/>
            <a:ext cx="2309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Ubuntu Light"/>
                <a:cs typeface="Ubuntu Light"/>
              </a:rPr>
              <a:t>Synthesis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1A1DC7-CE48-4E17-A3EA-F4F165B3C179}"/>
              </a:ext>
            </a:extLst>
          </p:cNvPr>
          <p:cNvCxnSpPr>
            <a:cxnSpLocks/>
            <a:stCxn id="6" idx="3"/>
            <a:endCxn id="7" idx="0"/>
          </p:cNvCxnSpPr>
          <p:nvPr/>
        </p:nvCxnSpPr>
        <p:spPr>
          <a:xfrm flipH="1">
            <a:off x="2895526" y="1804240"/>
            <a:ext cx="2831200" cy="963568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ED4819-48A9-D52D-6AAE-D322CA8DAE3B}"/>
              </a:ext>
            </a:extLst>
          </p:cNvPr>
          <p:cNvCxnSpPr>
            <a:cxnSpLocks/>
            <a:stCxn id="6" idx="5"/>
            <a:endCxn id="8" idx="0"/>
          </p:cNvCxnSpPr>
          <p:nvPr/>
        </p:nvCxnSpPr>
        <p:spPr>
          <a:xfrm>
            <a:off x="5976395" y="1804240"/>
            <a:ext cx="2798625" cy="96031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21">
            <a:extLst>
              <a:ext uri="{FF2B5EF4-FFF2-40B4-BE49-F238E27FC236}">
                <a16:creationId xmlns:a16="http://schemas.microsoft.com/office/drawing/2014/main" id="{B20ED05E-2CF5-49A8-FDFC-2C2A397CA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Taxonomy of Prediction Problems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8DC17F-EC09-8D0C-F51A-5F635EFE4CFB}"/>
              </a:ext>
            </a:extLst>
          </p:cNvPr>
          <p:cNvSpPr txBox="1"/>
          <p:nvPr/>
        </p:nvSpPr>
        <p:spPr>
          <a:xfrm>
            <a:off x="676570" y="4285358"/>
            <a:ext cx="1059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Ubuntu Light"/>
                <a:cs typeface="Ubuntu Light"/>
              </a:rPr>
              <a:t>Global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89F7CE-D2F0-A907-7D49-2A271B9344D5}"/>
              </a:ext>
            </a:extLst>
          </p:cNvPr>
          <p:cNvSpPr txBox="1"/>
          <p:nvPr/>
        </p:nvSpPr>
        <p:spPr>
          <a:xfrm>
            <a:off x="4033905" y="4285357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Ubuntu Light"/>
                <a:cs typeface="Ubuntu Light"/>
              </a:rPr>
              <a:t>Local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E74EEDD-6861-5E7E-6F0F-F36385F986F2}"/>
              </a:ext>
            </a:extLst>
          </p:cNvPr>
          <p:cNvCxnSpPr>
            <a:cxnSpLocks/>
            <a:stCxn id="7" idx="2"/>
            <a:endCxn id="13" idx="0"/>
          </p:cNvCxnSpPr>
          <p:nvPr/>
        </p:nvCxnSpPr>
        <p:spPr>
          <a:xfrm flipH="1">
            <a:off x="1206523" y="3475694"/>
            <a:ext cx="1689003" cy="809664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6DD2846-A1FF-2453-AE61-2BDD215EFBA2}"/>
              </a:ext>
            </a:extLst>
          </p:cNvPr>
          <p:cNvCxnSpPr>
            <a:cxnSpLocks/>
            <a:stCxn id="7" idx="2"/>
            <a:endCxn id="14" idx="0"/>
          </p:cNvCxnSpPr>
          <p:nvPr/>
        </p:nvCxnSpPr>
        <p:spPr>
          <a:xfrm>
            <a:off x="2895526" y="3475694"/>
            <a:ext cx="1585778" cy="809663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851894-F454-4F05-C19F-E8AD4C7540C3}"/>
              </a:ext>
            </a:extLst>
          </p:cNvPr>
          <p:cNvGrpSpPr/>
          <p:nvPr/>
        </p:nvGrpSpPr>
        <p:grpSpPr>
          <a:xfrm>
            <a:off x="5983871" y="3472439"/>
            <a:ext cx="2791149" cy="1274582"/>
            <a:chOff x="5983871" y="3472439"/>
            <a:chExt cx="2791149" cy="127458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399CB7E-5CD0-151A-0043-481FB9C2D51E}"/>
                </a:ext>
              </a:extLst>
            </p:cNvPr>
            <p:cNvSpPr txBox="1"/>
            <p:nvPr/>
          </p:nvSpPr>
          <p:spPr>
            <a:xfrm>
              <a:off x="5983871" y="4285356"/>
              <a:ext cx="21002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Ubuntu Light"/>
                  <a:cs typeface="Ubuntu Light"/>
                </a:rPr>
                <a:t>Unconditional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B20026CB-0803-C486-27DE-6E65CC69831C}"/>
                </a:ext>
              </a:extLst>
            </p:cNvPr>
            <p:cNvCxnSpPr>
              <a:cxnSpLocks/>
              <a:stCxn id="8" idx="2"/>
              <a:endCxn id="2" idx="0"/>
            </p:cNvCxnSpPr>
            <p:nvPr/>
          </p:nvCxnSpPr>
          <p:spPr>
            <a:xfrm flipH="1">
              <a:off x="7033999" y="3472439"/>
              <a:ext cx="1741021" cy="81291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024503E-089B-2CF8-DD4C-A03C32AEC36E}"/>
              </a:ext>
            </a:extLst>
          </p:cNvPr>
          <p:cNvGrpSpPr/>
          <p:nvPr/>
        </p:nvGrpSpPr>
        <p:grpSpPr>
          <a:xfrm>
            <a:off x="8775020" y="3472439"/>
            <a:ext cx="2622032" cy="1274581"/>
            <a:chOff x="8775020" y="3472439"/>
            <a:chExt cx="2622032" cy="127458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A1E9261-E975-92C7-5DB6-D1661C04D424}"/>
                </a:ext>
              </a:extLst>
            </p:cNvPr>
            <p:cNvSpPr txBox="1"/>
            <p:nvPr/>
          </p:nvSpPr>
          <p:spPr>
            <a:xfrm>
              <a:off x="9635031" y="4285355"/>
              <a:ext cx="17620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Ubuntu Light"/>
                  <a:cs typeface="Ubuntu Light"/>
                </a:rPr>
                <a:t>Conditional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157096E-7C7E-AAEC-8ECA-65420193C77E}"/>
                </a:ext>
              </a:extLst>
            </p:cNvPr>
            <p:cNvCxnSpPr>
              <a:cxnSpLocks/>
              <a:stCxn id="8" idx="2"/>
              <a:endCxn id="3" idx="0"/>
            </p:cNvCxnSpPr>
            <p:nvPr/>
          </p:nvCxnSpPr>
          <p:spPr>
            <a:xfrm>
              <a:off x="8775020" y="3472439"/>
              <a:ext cx="1741022" cy="81291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AEA92D-89C0-80E4-7508-C762423924C8}"/>
              </a:ext>
            </a:extLst>
          </p:cNvPr>
          <p:cNvCxnSpPr>
            <a:cxnSpLocks/>
          </p:cNvCxnSpPr>
          <p:nvPr/>
        </p:nvCxnSpPr>
        <p:spPr>
          <a:xfrm flipH="1">
            <a:off x="9216221" y="5403478"/>
            <a:ext cx="2599637" cy="0"/>
          </a:xfrm>
          <a:prstGeom prst="straightConnector1">
            <a:avLst/>
          </a:prstGeom>
          <a:ln>
            <a:solidFill>
              <a:schemeClr val="accent5"/>
            </a:solidFill>
            <a:prstDash val="dash"/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20EFE7-4BA9-8475-CDFC-EC34AA32EE2D}"/>
                  </a:ext>
                </a:extLst>
              </p:cNvPr>
              <p:cNvSpPr txBox="1"/>
              <p:nvPr/>
            </p:nvSpPr>
            <p:spPr>
              <a:xfrm>
                <a:off x="9037086" y="4750024"/>
                <a:ext cx="29579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𝑥</m:t>
                      </m:r>
                      <m:r>
                        <a:rPr lang="en-US" sz="1400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 =</m:t>
                      </m:r>
                    </m:oMath>
                  </m:oMathPara>
                </a14:m>
                <a:endParaRPr lang="en-US" sz="1400" dirty="0">
                  <a:solidFill>
                    <a:schemeClr val="tx1">
                      <a:lumMod val="50000"/>
                    </a:schemeClr>
                  </a:solidFill>
                  <a:latin typeface="Ubuntu Light"/>
                  <a:cs typeface="Ubuntu Light"/>
                </a:endParaRPr>
              </a:p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Ubuntu Light"/>
                    <a:cs typeface="Ubuntu Light"/>
                  </a:rPr>
                  <a:t>(random numbers, </a:t>
                </a:r>
                <a:r>
                  <a:rPr lang="en-US" sz="1400" dirty="0">
                    <a:solidFill>
                      <a:schemeClr val="accent5"/>
                    </a:solidFill>
                    <a:latin typeface="Ubuntu Light"/>
                    <a:cs typeface="Ubuntu Light"/>
                  </a:rPr>
                  <a:t>something else</a:t>
                </a:r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Ubuntu Light"/>
                    <a:cs typeface="Ubuntu Light"/>
                  </a:rPr>
                  <a:t>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20EFE7-4BA9-8475-CDFC-EC34AA32E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7086" y="4750024"/>
                <a:ext cx="2957908" cy="523220"/>
              </a:xfrm>
              <a:prstGeom prst="rect">
                <a:avLst/>
              </a:prstGeom>
              <a:blipFill>
                <a:blip r:embed="rId2"/>
                <a:stretch>
                  <a:fillRect l="-427" r="-427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9A3CDC-2C29-321F-08BE-D12D5E567C42}"/>
                  </a:ext>
                </a:extLst>
              </p:cNvPr>
              <p:cNvSpPr txBox="1"/>
              <p:nvPr/>
            </p:nvSpPr>
            <p:spPr>
              <a:xfrm>
                <a:off x="5861806" y="4925542"/>
                <a:ext cx="22223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b="0" i="1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Ubuntu Light"/>
                      </a:rPr>
                      <m:t>𝑥</m:t>
                    </m:r>
                    <m:r>
                      <a:rPr lang="en-US" sz="1400" b="0" i="1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Ubuntu Light"/>
                      </a:rPr>
                      <m:t>= </m:t>
                    </m:r>
                  </m:oMath>
                </a14:m>
                <a:r>
                  <a:rPr lang="en-US" sz="1400" dirty="0">
                    <a:solidFill>
                      <a:schemeClr val="tx1">
                        <a:lumMod val="50000"/>
                      </a:schemeClr>
                    </a:solidFill>
                    <a:latin typeface="Ubuntu Light"/>
                    <a:cs typeface="Ubuntu Light"/>
                  </a:rPr>
                  <a:t>random numbers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9A3CDC-2C29-321F-08BE-D12D5E567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806" y="4925542"/>
                <a:ext cx="2222320" cy="307777"/>
              </a:xfrm>
              <a:prstGeom prst="rect">
                <a:avLst/>
              </a:prstGeom>
              <a:blipFill>
                <a:blip r:embed="rId3"/>
                <a:stretch>
                  <a:fillRect t="-4000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6F96240-19FE-2030-8ABB-680729E69B7A}"/>
              </a:ext>
            </a:extLst>
          </p:cNvPr>
          <p:cNvSpPr txBox="1"/>
          <p:nvPr/>
        </p:nvSpPr>
        <p:spPr>
          <a:xfrm>
            <a:off x="8846083" y="5487417"/>
            <a:ext cx="10839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  <a:latin typeface="Ubuntu Light"/>
                <a:cs typeface="Ubuntu Light"/>
              </a:rPr>
              <a:t>Low entropy</a:t>
            </a: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245376-5EA7-8EEE-3E4D-5C9A08D2B34E}"/>
              </a:ext>
            </a:extLst>
          </p:cNvPr>
          <p:cNvSpPr txBox="1"/>
          <p:nvPr/>
        </p:nvSpPr>
        <p:spPr>
          <a:xfrm>
            <a:off x="11040434" y="5487416"/>
            <a:ext cx="10839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  <a:latin typeface="Ubuntu Light"/>
                <a:cs typeface="Ubuntu Light"/>
              </a:rPr>
              <a:t>High entropy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7427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5C1CE-7CE7-1877-4855-AA3A5A877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Noteworthy Examples of</a:t>
            </a:r>
            <a:br>
              <a:rPr lang="en-US" dirty="0"/>
            </a:br>
            <a:r>
              <a:rPr lang="en-US" b="1" i="1" dirty="0"/>
              <a:t>Unconditional</a:t>
            </a:r>
            <a:r>
              <a:rPr lang="en-US" dirty="0"/>
              <a:t> Shape Synthesis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F4142D-4F0A-2CE8-FA8D-8CEE4FCFCC8B}"/>
              </a:ext>
            </a:extLst>
          </p:cNvPr>
          <p:cNvSpPr txBox="1"/>
          <p:nvPr/>
        </p:nvSpPr>
        <p:spPr>
          <a:xfrm>
            <a:off x="9579921" y="5747792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Ubuntu Light"/>
                <a:cs typeface="Ubuntu Light"/>
                <a:hlinkClick r:id="rId4"/>
              </a:rPr>
              <a:t>MeshGPT</a:t>
            </a:r>
            <a:endParaRPr lang="en-US" dirty="0">
              <a:solidFill>
                <a:schemeClr val="bg1"/>
              </a:solidFill>
              <a:latin typeface="Ubuntu Light"/>
              <a:cs typeface="Ubuntu Ligh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3EF4D8-AD65-DE5C-BB0B-8DBBABB51724}"/>
              </a:ext>
            </a:extLst>
          </p:cNvPr>
          <p:cNvGrpSpPr/>
          <p:nvPr/>
        </p:nvGrpSpPr>
        <p:grpSpPr>
          <a:xfrm>
            <a:off x="416334" y="2494907"/>
            <a:ext cx="3175000" cy="3622217"/>
            <a:chOff x="416334" y="2494907"/>
            <a:chExt cx="3175000" cy="3622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09B3099-D626-057A-5791-639210B47BD6}"/>
                </a:ext>
              </a:extLst>
            </p:cNvPr>
            <p:cNvSpPr txBox="1"/>
            <p:nvPr/>
          </p:nvSpPr>
          <p:spPr>
            <a:xfrm>
              <a:off x="1408432" y="5747792"/>
              <a:ext cx="888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Ubuntu Light"/>
                  <a:cs typeface="Ubuntu Light"/>
                  <a:hlinkClick r:id="rId5"/>
                </a:rPr>
                <a:t>IM-Net</a:t>
              </a:r>
              <a:endParaRPr lang="en-US" dirty="0">
                <a:solidFill>
                  <a:schemeClr val="bg1"/>
                </a:solidFill>
                <a:latin typeface="Ubuntu Light"/>
                <a:cs typeface="Ubuntu Light"/>
              </a:endParaRPr>
            </a:p>
          </p:txBody>
        </p:sp>
        <p:pic>
          <p:nvPicPr>
            <p:cNvPr id="17410" name="Picture 2">
              <a:extLst>
                <a:ext uri="{FF2B5EF4-FFF2-40B4-BE49-F238E27FC236}">
                  <a16:creationId xmlns:a16="http://schemas.microsoft.com/office/drawing/2014/main" id="{0E3DBD2F-C21E-2467-D6D5-AA151AE4D2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334" y="2494907"/>
              <a:ext cx="3175000" cy="317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4EC0675-FCDE-F2DB-DA9F-721803CE920C}"/>
              </a:ext>
            </a:extLst>
          </p:cNvPr>
          <p:cNvGrpSpPr/>
          <p:nvPr/>
        </p:nvGrpSpPr>
        <p:grpSpPr>
          <a:xfrm>
            <a:off x="4429801" y="2494907"/>
            <a:ext cx="3090114" cy="3622217"/>
            <a:chOff x="4429801" y="2494907"/>
            <a:chExt cx="3090114" cy="362221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1621C0-FB25-FC7B-9FB8-3BC5DA0E531A}"/>
                </a:ext>
              </a:extLst>
            </p:cNvPr>
            <p:cNvSpPr txBox="1"/>
            <p:nvPr/>
          </p:nvSpPr>
          <p:spPr>
            <a:xfrm>
              <a:off x="4672084" y="5747792"/>
              <a:ext cx="2847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Ubuntu Light"/>
                  <a:cs typeface="Ubuntu Light"/>
                  <a:hlinkClick r:id="rId7"/>
                </a:rPr>
                <a:t>Wavelet-domain Diffusion</a:t>
              </a:r>
              <a:endParaRPr lang="en-US" dirty="0">
                <a:solidFill>
                  <a:schemeClr val="bg1"/>
                </a:solidFill>
                <a:latin typeface="Ubuntu Light"/>
                <a:cs typeface="Ubuntu Light"/>
              </a:endParaRPr>
            </a:p>
          </p:txBody>
        </p:sp>
        <p:pic>
          <p:nvPicPr>
            <p:cNvPr id="10" name="Picture 9" descr="A collection of miniature furniture&#10;&#10;Description automatically generated">
              <a:extLst>
                <a:ext uri="{FF2B5EF4-FFF2-40B4-BE49-F238E27FC236}">
                  <a16:creationId xmlns:a16="http://schemas.microsoft.com/office/drawing/2014/main" id="{C3379335-8DCF-7B69-5299-44E9A1458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29801" y="2494907"/>
              <a:ext cx="3029532" cy="3183483"/>
            </a:xfrm>
            <a:prstGeom prst="rect">
              <a:avLst/>
            </a:prstGeom>
          </p:spPr>
        </p:pic>
      </p:grpSp>
      <p:pic>
        <p:nvPicPr>
          <p:cNvPr id="11" name="web_teaser">
            <a:hlinkClick r:id="" action="ppaction://media"/>
            <a:extLst>
              <a:ext uri="{FF2B5EF4-FFF2-40B4-BE49-F238E27FC236}">
                <a16:creationId xmlns:a16="http://schemas.microsoft.com/office/drawing/2014/main" id="{16C53E12-4286-592D-6150-FE5D86B5B8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t="1" b="57679"/>
          <a:stretch/>
        </p:blipFill>
        <p:spPr>
          <a:xfrm>
            <a:off x="8034071" y="2631236"/>
            <a:ext cx="3848100" cy="290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4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0E629C-03BE-81BB-60FB-A131213E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Examples of </a:t>
            </a:r>
            <a:r>
              <a:rPr lang="en-US" b="1" i="1" dirty="0"/>
              <a:t>Conditional</a:t>
            </a:r>
            <a:r>
              <a:rPr lang="en-US" dirty="0"/>
              <a:t> Shape Synthesis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5051F-F6BB-1F40-2F0F-D8ABD1B026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8607" y="1962336"/>
            <a:ext cx="5384800" cy="4525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Points </a:t>
            </a:r>
            <a:r>
              <a:rPr lang="en-US" b="1" dirty="0">
                <a:sym typeface="Wingdings" pitchFamily="2" charset="2"/>
              </a:rPr>
              <a:t> Surface</a:t>
            </a:r>
            <a:endParaRPr lang="en-US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AC6F25-373C-64FC-14D2-BC9A20F02149}"/>
              </a:ext>
            </a:extLst>
          </p:cNvPr>
          <p:cNvGrpSpPr/>
          <p:nvPr/>
        </p:nvGrpSpPr>
        <p:grpSpPr>
          <a:xfrm>
            <a:off x="317716" y="1826056"/>
            <a:ext cx="1092985" cy="3948264"/>
            <a:chOff x="317716" y="1826056"/>
            <a:chExt cx="1092985" cy="3948264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74AD228-64E7-54A3-670D-784344E0C7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613" y="2107190"/>
              <a:ext cx="0" cy="3385996"/>
            </a:xfrm>
            <a:prstGeom prst="straightConnector1">
              <a:avLst/>
            </a:prstGeom>
            <a:ln>
              <a:solidFill>
                <a:schemeClr val="accent5"/>
              </a:solidFill>
              <a:prstDash val="dash"/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B12711-6D5C-C3AF-D4EF-3B86296E5866}"/>
                </a:ext>
              </a:extLst>
            </p:cNvPr>
            <p:cNvSpPr txBox="1"/>
            <p:nvPr/>
          </p:nvSpPr>
          <p:spPr>
            <a:xfrm>
              <a:off x="326769" y="1826056"/>
              <a:ext cx="108393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accent5"/>
                  </a:solidFill>
                  <a:latin typeface="Ubuntu Light"/>
                  <a:cs typeface="Ubuntu Light"/>
                </a:rPr>
                <a:t>Low entropy</a:t>
              </a:r>
              <a:endParaRPr lang="en-US" sz="12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A32332-2617-8935-528B-625CD78D83D0}"/>
                </a:ext>
              </a:extLst>
            </p:cNvPr>
            <p:cNvSpPr txBox="1"/>
            <p:nvPr/>
          </p:nvSpPr>
          <p:spPr>
            <a:xfrm>
              <a:off x="317716" y="5497321"/>
              <a:ext cx="108393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accent5"/>
                  </a:solidFill>
                  <a:latin typeface="Ubuntu Light"/>
                  <a:cs typeface="Ubuntu Light"/>
                </a:rPr>
                <a:t>High entropy</a:t>
              </a:r>
              <a:endParaRPr lang="en-US" sz="1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05465B-3113-8364-2236-C364921EBBD0}"/>
              </a:ext>
            </a:extLst>
          </p:cNvPr>
          <p:cNvGrpSpPr/>
          <p:nvPr/>
        </p:nvGrpSpPr>
        <p:grpSpPr>
          <a:xfrm>
            <a:off x="6406807" y="1553918"/>
            <a:ext cx="4116340" cy="2729446"/>
            <a:chOff x="6406807" y="1553918"/>
            <a:chExt cx="4116340" cy="272944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E820B58-5F0A-56E7-4816-C274E2D0E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3702"/>
            <a:stretch/>
          </p:blipFill>
          <p:spPr>
            <a:xfrm>
              <a:off x="6406807" y="1553918"/>
              <a:ext cx="1520227" cy="254478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BB31E64-3EBF-233A-C877-D88BF8C8B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3558" r="144"/>
            <a:stretch/>
          </p:blipFill>
          <p:spPr>
            <a:xfrm>
              <a:off x="9002920" y="1553918"/>
              <a:ext cx="1520227" cy="2544780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71AD9A6-47D3-BB06-EC3C-6778479B3D96}"/>
                </a:ext>
              </a:extLst>
            </p:cNvPr>
            <p:cNvCxnSpPr>
              <a:cxnSpLocks/>
            </p:cNvCxnSpPr>
            <p:nvPr/>
          </p:nvCxnSpPr>
          <p:spPr>
            <a:xfrm>
              <a:off x="8118832" y="2721294"/>
              <a:ext cx="50049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FA6BFC-C430-065D-80E1-BBFC008D26BB}"/>
                </a:ext>
              </a:extLst>
            </p:cNvPr>
            <p:cNvSpPr txBox="1"/>
            <p:nvPr/>
          </p:nvSpPr>
          <p:spPr>
            <a:xfrm>
              <a:off x="7689244" y="3914032"/>
              <a:ext cx="1359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Ubuntu Light"/>
                  <a:cs typeface="Ubuntu Light"/>
                  <a:hlinkClick r:id="rId3"/>
                </a:rPr>
                <a:t>ConvONets</a:t>
              </a:r>
              <a:endParaRPr lang="en-US" dirty="0">
                <a:solidFill>
                  <a:schemeClr val="bg1"/>
                </a:solidFill>
                <a:latin typeface="Ubuntu Light"/>
                <a:cs typeface="Ubuntu Ligh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B92ADA-1A7E-9E3A-084C-0879E1B2CF17}"/>
              </a:ext>
            </a:extLst>
          </p:cNvPr>
          <p:cNvGrpSpPr/>
          <p:nvPr/>
        </p:nvGrpSpPr>
        <p:grpSpPr>
          <a:xfrm>
            <a:off x="6096000" y="4715381"/>
            <a:ext cx="4638143" cy="1924942"/>
            <a:chOff x="6096000" y="4715381"/>
            <a:chExt cx="4638143" cy="1924942"/>
          </a:xfrm>
        </p:grpSpPr>
        <p:pic>
          <p:nvPicPr>
            <p:cNvPr id="22530" name="Picture 2">
              <a:extLst>
                <a:ext uri="{FF2B5EF4-FFF2-40B4-BE49-F238E27FC236}">
                  <a16:creationId xmlns:a16="http://schemas.microsoft.com/office/drawing/2014/main" id="{35266B19-0DC7-D77B-4718-0717295D11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41" r="67980" b="29468"/>
            <a:stretch/>
          </p:blipFill>
          <p:spPr bwMode="auto">
            <a:xfrm>
              <a:off x="6096000" y="4715381"/>
              <a:ext cx="1942221" cy="1555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D6310D6-855A-5A3C-4521-F97893DD5E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80" t="19287" b="29422"/>
            <a:stretch/>
          </p:blipFill>
          <p:spPr bwMode="auto">
            <a:xfrm>
              <a:off x="8791922" y="4715381"/>
              <a:ext cx="1942221" cy="1555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5AEE9CA-9EF5-7BCA-D1A6-48AD46EC67E6}"/>
                </a:ext>
              </a:extLst>
            </p:cNvPr>
            <p:cNvCxnSpPr>
              <a:cxnSpLocks/>
            </p:cNvCxnSpPr>
            <p:nvPr/>
          </p:nvCxnSpPr>
          <p:spPr>
            <a:xfrm>
              <a:off x="8198804" y="5478825"/>
              <a:ext cx="50049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62C23E-5123-C57B-1F93-0D36120F4D6B}"/>
                </a:ext>
              </a:extLst>
            </p:cNvPr>
            <p:cNvSpPr txBox="1"/>
            <p:nvPr/>
          </p:nvSpPr>
          <p:spPr>
            <a:xfrm>
              <a:off x="7783020" y="6270991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Ubuntu Light"/>
                  <a:cs typeface="Ubuntu Light"/>
                  <a:hlinkClick r:id="rId5"/>
                </a:rPr>
                <a:t>DeepMLS</a:t>
              </a:r>
              <a:endParaRPr lang="en-US" dirty="0">
                <a:solidFill>
                  <a:schemeClr val="bg1"/>
                </a:solidFill>
                <a:latin typeface="Ubuntu Light"/>
                <a:cs typeface="Ubuntu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786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0E629C-03BE-81BB-60FB-A131213E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Examples of </a:t>
            </a:r>
            <a:r>
              <a:rPr lang="en-US" b="1" i="1" dirty="0"/>
              <a:t>Conditional</a:t>
            </a:r>
            <a:r>
              <a:rPr lang="en-US" dirty="0"/>
              <a:t> Shape Synthesis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5051F-F6BB-1F40-2F0F-D8ABD1B026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8607" y="1962336"/>
            <a:ext cx="5384800" cy="4525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Points </a:t>
            </a:r>
            <a:r>
              <a:rPr lang="en-US" dirty="0">
                <a:sym typeface="Wingdings" pitchFamily="2" charset="2"/>
              </a:rPr>
              <a:t> Surface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Image(s) </a:t>
            </a:r>
            <a:r>
              <a:rPr lang="en-US" b="1" dirty="0">
                <a:sym typeface="Wingdings" pitchFamily="2" charset="2"/>
              </a:rPr>
              <a:t> Shape</a:t>
            </a:r>
            <a:endParaRPr lang="en-US" b="1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74AD228-64E7-54A3-670D-784344E0C7E9}"/>
              </a:ext>
            </a:extLst>
          </p:cNvPr>
          <p:cNvCxnSpPr>
            <a:cxnSpLocks/>
          </p:cNvCxnSpPr>
          <p:nvPr/>
        </p:nvCxnSpPr>
        <p:spPr>
          <a:xfrm flipV="1">
            <a:off x="781613" y="2107190"/>
            <a:ext cx="0" cy="3385996"/>
          </a:xfrm>
          <a:prstGeom prst="straightConnector1">
            <a:avLst/>
          </a:prstGeom>
          <a:ln>
            <a:solidFill>
              <a:schemeClr val="accent5"/>
            </a:solidFill>
            <a:prstDash val="dash"/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9B12711-6D5C-C3AF-D4EF-3B86296E5866}"/>
              </a:ext>
            </a:extLst>
          </p:cNvPr>
          <p:cNvSpPr txBox="1"/>
          <p:nvPr/>
        </p:nvSpPr>
        <p:spPr>
          <a:xfrm>
            <a:off x="326769" y="1826056"/>
            <a:ext cx="10839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  <a:latin typeface="Ubuntu Light"/>
                <a:cs typeface="Ubuntu Light"/>
              </a:rPr>
              <a:t>Low entropy</a:t>
            </a: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A32332-2617-8935-528B-625CD78D83D0}"/>
              </a:ext>
            </a:extLst>
          </p:cNvPr>
          <p:cNvSpPr txBox="1"/>
          <p:nvPr/>
        </p:nvSpPr>
        <p:spPr>
          <a:xfrm>
            <a:off x="317716" y="5497321"/>
            <a:ext cx="10839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  <a:latin typeface="Ubuntu Light"/>
                <a:cs typeface="Ubuntu Light"/>
              </a:rPr>
              <a:t>High entropy</a:t>
            </a:r>
            <a:endParaRPr lang="en-US" sz="12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0D22A-A65B-F65A-7A1A-63417DBD24EE}"/>
              </a:ext>
            </a:extLst>
          </p:cNvPr>
          <p:cNvGrpSpPr/>
          <p:nvPr/>
        </p:nvGrpSpPr>
        <p:grpSpPr>
          <a:xfrm>
            <a:off x="5632952" y="1826056"/>
            <a:ext cx="6071860" cy="2072143"/>
            <a:chOff x="5632952" y="1826056"/>
            <a:chExt cx="6071860" cy="207214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5D3DDDF-6ACA-B9FC-4C05-52D008C99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6297"/>
            <a:stretch/>
          </p:blipFill>
          <p:spPr>
            <a:xfrm>
              <a:off x="5632952" y="1826056"/>
              <a:ext cx="1727515" cy="187689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E44C68-6791-DBBF-5CEE-B8AA95825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579" t="2740" r="780" b="-2740"/>
            <a:stretch/>
          </p:blipFill>
          <p:spPr>
            <a:xfrm>
              <a:off x="8442734" y="1826056"/>
              <a:ext cx="3262078" cy="1876890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3E658D4-E0E2-6B74-03EE-78EFAD1C9345}"/>
                </a:ext>
              </a:extLst>
            </p:cNvPr>
            <p:cNvCxnSpPr>
              <a:cxnSpLocks/>
            </p:cNvCxnSpPr>
            <p:nvPr/>
          </p:nvCxnSpPr>
          <p:spPr>
            <a:xfrm>
              <a:off x="7629943" y="2657918"/>
              <a:ext cx="50049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C1CA373-7426-F5E9-2CA6-840CF3269447}"/>
                </a:ext>
              </a:extLst>
            </p:cNvPr>
            <p:cNvSpPr txBox="1"/>
            <p:nvPr/>
          </p:nvSpPr>
          <p:spPr>
            <a:xfrm>
              <a:off x="8033276" y="3528867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Ubuntu Light"/>
                  <a:cs typeface="Ubuntu Light"/>
                  <a:hlinkClick r:id="rId5"/>
                </a:rPr>
                <a:t>Pix3D</a:t>
              </a:r>
              <a:endParaRPr lang="en-US" dirty="0">
                <a:solidFill>
                  <a:schemeClr val="bg1"/>
                </a:solidFill>
                <a:latin typeface="Ubuntu Light"/>
                <a:cs typeface="Ubuntu Light"/>
              </a:endParaRPr>
            </a:p>
          </p:txBody>
        </p:sp>
      </p:grpSp>
      <p:pic>
        <p:nvPicPr>
          <p:cNvPr id="10" name="img-2-3d-com">
            <a:hlinkClick r:id="" action="ppaction://media"/>
            <a:extLst>
              <a:ext uri="{FF2B5EF4-FFF2-40B4-BE49-F238E27FC236}">
                <a16:creationId xmlns:a16="http://schemas.microsoft.com/office/drawing/2014/main" id="{DB58E146-3C77-7B18-CE78-CE22AD152D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164" t="8306" r="86593" b="84302"/>
          <a:stretch/>
        </p:blipFill>
        <p:spPr>
          <a:xfrm>
            <a:off x="8815863" y="4111364"/>
            <a:ext cx="1727514" cy="218127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C7098CE-F39B-900E-E5E2-69304E7DA931}"/>
              </a:ext>
            </a:extLst>
          </p:cNvPr>
          <p:cNvGrpSpPr/>
          <p:nvPr/>
        </p:nvGrpSpPr>
        <p:grpSpPr>
          <a:xfrm>
            <a:off x="6352435" y="4247644"/>
            <a:ext cx="2340545" cy="1841500"/>
            <a:chOff x="6352435" y="4247644"/>
            <a:chExt cx="2340545" cy="18415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22C3D3-5F1C-CEFC-47DA-05BFE3DFB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52435" y="4247644"/>
              <a:ext cx="1778000" cy="1841500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B1E0E67-E3D4-4D4E-682C-E32B544C500B}"/>
                </a:ext>
              </a:extLst>
            </p:cNvPr>
            <p:cNvCxnSpPr>
              <a:cxnSpLocks/>
            </p:cNvCxnSpPr>
            <p:nvPr/>
          </p:nvCxnSpPr>
          <p:spPr>
            <a:xfrm>
              <a:off x="8192488" y="5135924"/>
              <a:ext cx="50049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FDF1C2-1299-82C8-3817-D62E84B605AC}"/>
              </a:ext>
            </a:extLst>
          </p:cNvPr>
          <p:cNvSpPr txBox="1"/>
          <p:nvPr/>
        </p:nvSpPr>
        <p:spPr>
          <a:xfrm>
            <a:off x="7804536" y="5938219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buntu Light"/>
                <a:cs typeface="Ubuntu Light"/>
                <a:hlinkClick r:id="rId8"/>
              </a:rPr>
              <a:t>One-2-3-45</a:t>
            </a:r>
            <a:endParaRPr lang="en-US" dirty="0">
              <a:solidFill>
                <a:schemeClr val="bg1"/>
              </a:solidFill>
              <a:latin typeface="Ubuntu Light"/>
              <a:cs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240038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0E629C-03BE-81BB-60FB-A131213E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Examples of </a:t>
            </a:r>
            <a:r>
              <a:rPr lang="en-US" b="1" i="1" dirty="0"/>
              <a:t>Conditional</a:t>
            </a:r>
            <a:r>
              <a:rPr lang="en-US" dirty="0"/>
              <a:t> Shape Synthesis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5051F-F6BB-1F40-2F0F-D8ABD1B026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8607" y="1962336"/>
            <a:ext cx="5384800" cy="4525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Points </a:t>
            </a:r>
            <a:r>
              <a:rPr lang="en-US" dirty="0">
                <a:sym typeface="Wingdings" pitchFamily="2" charset="2"/>
              </a:rPr>
              <a:t> Surface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Image(s) </a:t>
            </a:r>
            <a:r>
              <a:rPr lang="en-US" dirty="0">
                <a:sym typeface="Wingdings" pitchFamily="2" charset="2"/>
              </a:rPr>
              <a:t> Shape</a:t>
            </a:r>
            <a:endParaRPr lang="en-US" dirty="0"/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Text </a:t>
            </a:r>
            <a:r>
              <a:rPr lang="en-US" b="1" dirty="0">
                <a:sym typeface="Wingdings" pitchFamily="2" charset="2"/>
              </a:rPr>
              <a:t> Shape</a:t>
            </a:r>
            <a:endParaRPr lang="en-US" b="1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74AD228-64E7-54A3-670D-784344E0C7E9}"/>
              </a:ext>
            </a:extLst>
          </p:cNvPr>
          <p:cNvCxnSpPr>
            <a:cxnSpLocks/>
          </p:cNvCxnSpPr>
          <p:nvPr/>
        </p:nvCxnSpPr>
        <p:spPr>
          <a:xfrm flipV="1">
            <a:off x="781613" y="2107190"/>
            <a:ext cx="0" cy="3385996"/>
          </a:xfrm>
          <a:prstGeom prst="straightConnector1">
            <a:avLst/>
          </a:prstGeom>
          <a:ln>
            <a:solidFill>
              <a:schemeClr val="accent5"/>
            </a:solidFill>
            <a:prstDash val="dash"/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9B12711-6D5C-C3AF-D4EF-3B86296E5866}"/>
              </a:ext>
            </a:extLst>
          </p:cNvPr>
          <p:cNvSpPr txBox="1"/>
          <p:nvPr/>
        </p:nvSpPr>
        <p:spPr>
          <a:xfrm>
            <a:off x="326769" y="1826056"/>
            <a:ext cx="10839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  <a:latin typeface="Ubuntu Light"/>
                <a:cs typeface="Ubuntu Light"/>
              </a:rPr>
              <a:t>Low entropy</a:t>
            </a: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A32332-2617-8935-528B-625CD78D83D0}"/>
              </a:ext>
            </a:extLst>
          </p:cNvPr>
          <p:cNvSpPr txBox="1"/>
          <p:nvPr/>
        </p:nvSpPr>
        <p:spPr>
          <a:xfrm>
            <a:off x="317716" y="5497321"/>
            <a:ext cx="10839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  <a:latin typeface="Ubuntu Light"/>
                <a:cs typeface="Ubuntu Light"/>
              </a:rPr>
              <a:t>High entropy</a:t>
            </a:r>
            <a:endParaRPr lang="en-US" sz="1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93C8ED-F812-4C59-C241-F84F284E7846}"/>
              </a:ext>
            </a:extLst>
          </p:cNvPr>
          <p:cNvGrpSpPr/>
          <p:nvPr/>
        </p:nvGrpSpPr>
        <p:grpSpPr>
          <a:xfrm>
            <a:off x="6096000" y="1826056"/>
            <a:ext cx="4744471" cy="2066465"/>
            <a:chOff x="6096000" y="1826056"/>
            <a:chExt cx="4744471" cy="206646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4205214-1654-9C5E-3A3A-ADF6B51AF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1826056"/>
              <a:ext cx="4744471" cy="169713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269912-7F1A-B1FE-EAA2-E0D3509509C5}"/>
                </a:ext>
              </a:extLst>
            </p:cNvPr>
            <p:cNvSpPr txBox="1"/>
            <p:nvPr/>
          </p:nvSpPr>
          <p:spPr>
            <a:xfrm>
              <a:off x="7799622" y="3523189"/>
              <a:ext cx="1391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Ubuntu Light"/>
                  <a:cs typeface="Ubuntu Light"/>
                  <a:hlinkClick r:id="rId3"/>
                </a:rPr>
                <a:t>Text2Shape</a:t>
              </a:r>
              <a:endParaRPr lang="en-US" dirty="0">
                <a:solidFill>
                  <a:schemeClr val="bg1"/>
                </a:solidFill>
                <a:latin typeface="Ubuntu Light"/>
                <a:cs typeface="Ubuntu Ligh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678485-CF7D-5C08-1EFD-39BE4D9A753E}"/>
              </a:ext>
            </a:extLst>
          </p:cNvPr>
          <p:cNvGrpSpPr/>
          <p:nvPr/>
        </p:nvGrpSpPr>
        <p:grpSpPr>
          <a:xfrm>
            <a:off x="5413749" y="4293217"/>
            <a:ext cx="5697377" cy="1717482"/>
            <a:chOff x="5413749" y="4293217"/>
            <a:chExt cx="5697377" cy="171748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EA2AD90-2BC8-A1A7-E8AA-2F6376EDC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1984"/>
            <a:stretch/>
          </p:blipFill>
          <p:spPr>
            <a:xfrm>
              <a:off x="5413749" y="4966463"/>
              <a:ext cx="3081480" cy="6261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754D615-180B-D641-E631-BC9F189877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568" t="981" r="5637" b="36762"/>
            <a:stretch/>
          </p:blipFill>
          <p:spPr>
            <a:xfrm>
              <a:off x="9402710" y="4293217"/>
              <a:ext cx="1708416" cy="1484769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9E9638C-238B-3C6B-E825-DF1A7F12FD4B}"/>
                </a:ext>
              </a:extLst>
            </p:cNvPr>
            <p:cNvCxnSpPr>
              <a:cxnSpLocks/>
            </p:cNvCxnSpPr>
            <p:nvPr/>
          </p:nvCxnSpPr>
          <p:spPr>
            <a:xfrm>
              <a:off x="8608083" y="5158487"/>
              <a:ext cx="50049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D31F28-263C-B66F-740E-000DB2514D92}"/>
                </a:ext>
              </a:extLst>
            </p:cNvPr>
            <p:cNvSpPr txBox="1"/>
            <p:nvPr/>
          </p:nvSpPr>
          <p:spPr>
            <a:xfrm>
              <a:off x="8076941" y="5641367"/>
              <a:ext cx="880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  <a:latin typeface="Ubuntu Light"/>
                  <a:cs typeface="Ubuntu Light"/>
                  <a:hlinkClick r:id="rId5"/>
                </a:rPr>
                <a:t>Shap</a:t>
              </a:r>
              <a:r>
                <a:rPr lang="en-US" dirty="0">
                  <a:solidFill>
                    <a:schemeClr val="bg1"/>
                  </a:solidFill>
                  <a:latin typeface="Ubuntu Light"/>
                  <a:cs typeface="Ubuntu Light"/>
                  <a:hlinkClick r:id="rId5"/>
                </a:rPr>
                <a:t>-E</a:t>
              </a:r>
              <a:endParaRPr lang="en-US" dirty="0">
                <a:solidFill>
                  <a:schemeClr val="bg1"/>
                </a:solidFill>
                <a:latin typeface="Ubuntu Light"/>
                <a:cs typeface="Ubuntu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02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ECE5F1D-982F-E740-4787-3554E0C59416}"/>
              </a:ext>
            </a:extLst>
          </p:cNvPr>
          <p:cNvSpPr/>
          <p:nvPr/>
        </p:nvSpPr>
        <p:spPr>
          <a:xfrm>
            <a:off x="5675018" y="1502863"/>
            <a:ext cx="353085" cy="35308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FB2FB-2835-CF3B-F968-55CBFFC181E7}"/>
              </a:ext>
            </a:extLst>
          </p:cNvPr>
          <p:cNvSpPr txBox="1"/>
          <p:nvPr/>
        </p:nvSpPr>
        <p:spPr>
          <a:xfrm>
            <a:off x="1894290" y="2767808"/>
            <a:ext cx="2002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Ubuntu Light"/>
                <a:cs typeface="Ubuntu Light"/>
              </a:rPr>
              <a:t>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8AD038-DFDC-D28D-6268-04E832996F3E}"/>
              </a:ext>
            </a:extLst>
          </p:cNvPr>
          <p:cNvSpPr txBox="1"/>
          <p:nvPr/>
        </p:nvSpPr>
        <p:spPr>
          <a:xfrm>
            <a:off x="7620024" y="2764553"/>
            <a:ext cx="2309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Ubuntu Light"/>
                <a:cs typeface="Ubuntu Light"/>
              </a:rPr>
              <a:t>Synthesis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1A1DC7-CE48-4E17-A3EA-F4F165B3C179}"/>
              </a:ext>
            </a:extLst>
          </p:cNvPr>
          <p:cNvCxnSpPr>
            <a:cxnSpLocks/>
            <a:stCxn id="6" idx="3"/>
            <a:endCxn id="7" idx="0"/>
          </p:cNvCxnSpPr>
          <p:nvPr/>
        </p:nvCxnSpPr>
        <p:spPr>
          <a:xfrm flipH="1">
            <a:off x="2895526" y="1804240"/>
            <a:ext cx="2831200" cy="963568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ED4819-48A9-D52D-6AAE-D322CA8DAE3B}"/>
              </a:ext>
            </a:extLst>
          </p:cNvPr>
          <p:cNvCxnSpPr>
            <a:cxnSpLocks/>
            <a:stCxn id="6" idx="5"/>
            <a:endCxn id="8" idx="0"/>
          </p:cNvCxnSpPr>
          <p:nvPr/>
        </p:nvCxnSpPr>
        <p:spPr>
          <a:xfrm>
            <a:off x="5976395" y="1804240"/>
            <a:ext cx="2798625" cy="96031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21">
            <a:extLst>
              <a:ext uri="{FF2B5EF4-FFF2-40B4-BE49-F238E27FC236}">
                <a16:creationId xmlns:a16="http://schemas.microsoft.com/office/drawing/2014/main" id="{B20ED05E-2CF5-49A8-FDFC-2C2A397CA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Taxonomy of Prediction Problems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8DC17F-EC09-8D0C-F51A-5F635EFE4CFB}"/>
              </a:ext>
            </a:extLst>
          </p:cNvPr>
          <p:cNvSpPr txBox="1"/>
          <p:nvPr/>
        </p:nvSpPr>
        <p:spPr>
          <a:xfrm>
            <a:off x="676570" y="4285358"/>
            <a:ext cx="1059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Ubuntu Light"/>
                <a:cs typeface="Ubuntu Light"/>
              </a:rPr>
              <a:t>Global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89F7CE-D2F0-A907-7D49-2A271B9344D5}"/>
              </a:ext>
            </a:extLst>
          </p:cNvPr>
          <p:cNvSpPr txBox="1"/>
          <p:nvPr/>
        </p:nvSpPr>
        <p:spPr>
          <a:xfrm>
            <a:off x="4033905" y="4285357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Ubuntu Light"/>
                <a:cs typeface="Ubuntu Light"/>
              </a:rPr>
              <a:t>Local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E74EEDD-6861-5E7E-6F0F-F36385F986F2}"/>
              </a:ext>
            </a:extLst>
          </p:cNvPr>
          <p:cNvCxnSpPr>
            <a:cxnSpLocks/>
            <a:stCxn id="7" idx="2"/>
            <a:endCxn id="13" idx="0"/>
          </p:cNvCxnSpPr>
          <p:nvPr/>
        </p:nvCxnSpPr>
        <p:spPr>
          <a:xfrm flipH="1">
            <a:off x="1206523" y="3475694"/>
            <a:ext cx="1689003" cy="809664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6DD2846-A1FF-2453-AE61-2BDD215EFBA2}"/>
              </a:ext>
            </a:extLst>
          </p:cNvPr>
          <p:cNvCxnSpPr>
            <a:cxnSpLocks/>
            <a:stCxn id="7" idx="2"/>
            <a:endCxn id="14" idx="0"/>
          </p:cNvCxnSpPr>
          <p:nvPr/>
        </p:nvCxnSpPr>
        <p:spPr>
          <a:xfrm>
            <a:off x="2895526" y="3475694"/>
            <a:ext cx="1585778" cy="809663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399CB7E-5CD0-151A-0043-481FB9C2D51E}"/>
              </a:ext>
            </a:extLst>
          </p:cNvPr>
          <p:cNvSpPr txBox="1"/>
          <p:nvPr/>
        </p:nvSpPr>
        <p:spPr>
          <a:xfrm>
            <a:off x="5983871" y="4285356"/>
            <a:ext cx="2100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Ubuntu Light"/>
                <a:cs typeface="Ubuntu Light"/>
              </a:rPr>
              <a:t>Unconditional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E9261-E975-92C7-5DB6-D1661C04D424}"/>
              </a:ext>
            </a:extLst>
          </p:cNvPr>
          <p:cNvSpPr txBox="1"/>
          <p:nvPr/>
        </p:nvSpPr>
        <p:spPr>
          <a:xfrm>
            <a:off x="9635031" y="4285355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Ubuntu Light"/>
                <a:cs typeface="Ubuntu Light"/>
              </a:rPr>
              <a:t>Conditional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20026CB-0803-C486-27DE-6E65CC69831C}"/>
              </a:ext>
            </a:extLst>
          </p:cNvPr>
          <p:cNvCxnSpPr>
            <a:cxnSpLocks/>
            <a:stCxn id="8" idx="2"/>
            <a:endCxn id="2" idx="0"/>
          </p:cNvCxnSpPr>
          <p:nvPr/>
        </p:nvCxnSpPr>
        <p:spPr>
          <a:xfrm flipH="1">
            <a:off x="7033999" y="3472439"/>
            <a:ext cx="1741021" cy="81291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157096E-7C7E-AAEC-8ECA-65420193C77E}"/>
              </a:ext>
            </a:extLst>
          </p:cNvPr>
          <p:cNvCxnSpPr>
            <a:cxnSpLocks/>
            <a:stCxn id="8" idx="2"/>
            <a:endCxn id="3" idx="0"/>
          </p:cNvCxnSpPr>
          <p:nvPr/>
        </p:nvCxnSpPr>
        <p:spPr>
          <a:xfrm>
            <a:off x="8775020" y="3472439"/>
            <a:ext cx="1741022" cy="81291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309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ECE5F1D-982F-E740-4787-3554E0C59416}"/>
              </a:ext>
            </a:extLst>
          </p:cNvPr>
          <p:cNvSpPr/>
          <p:nvPr/>
        </p:nvSpPr>
        <p:spPr>
          <a:xfrm>
            <a:off x="5675018" y="1502863"/>
            <a:ext cx="353085" cy="35308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FB2FB-2835-CF3B-F968-55CBFFC181E7}"/>
              </a:ext>
            </a:extLst>
          </p:cNvPr>
          <p:cNvSpPr txBox="1"/>
          <p:nvPr/>
        </p:nvSpPr>
        <p:spPr>
          <a:xfrm>
            <a:off x="1894290" y="2767808"/>
            <a:ext cx="2002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Ubuntu Light"/>
                <a:cs typeface="Ubuntu Light"/>
              </a:rPr>
              <a:t>Analysis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8AD038-DFDC-D28D-6268-04E832996F3E}"/>
              </a:ext>
            </a:extLst>
          </p:cNvPr>
          <p:cNvSpPr txBox="1"/>
          <p:nvPr/>
        </p:nvSpPr>
        <p:spPr>
          <a:xfrm>
            <a:off x="7620024" y="2764553"/>
            <a:ext cx="2309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Ubuntu Light"/>
                <a:cs typeface="Ubuntu Light"/>
              </a:rPr>
              <a:t>Synthesis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1A1DC7-CE48-4E17-A3EA-F4F165B3C179}"/>
              </a:ext>
            </a:extLst>
          </p:cNvPr>
          <p:cNvCxnSpPr>
            <a:cxnSpLocks/>
            <a:stCxn id="6" idx="3"/>
            <a:endCxn id="7" idx="0"/>
          </p:cNvCxnSpPr>
          <p:nvPr/>
        </p:nvCxnSpPr>
        <p:spPr>
          <a:xfrm flipH="1">
            <a:off x="2895526" y="1804240"/>
            <a:ext cx="2831200" cy="96356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ED4819-48A9-D52D-6AAE-D322CA8DAE3B}"/>
              </a:ext>
            </a:extLst>
          </p:cNvPr>
          <p:cNvCxnSpPr>
            <a:cxnSpLocks/>
            <a:stCxn id="6" idx="5"/>
            <a:endCxn id="8" idx="0"/>
          </p:cNvCxnSpPr>
          <p:nvPr/>
        </p:nvCxnSpPr>
        <p:spPr>
          <a:xfrm>
            <a:off x="5976395" y="1804240"/>
            <a:ext cx="2798625" cy="96031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21">
            <a:extLst>
              <a:ext uri="{FF2B5EF4-FFF2-40B4-BE49-F238E27FC236}">
                <a16:creationId xmlns:a16="http://schemas.microsoft.com/office/drawing/2014/main" id="{B20ED05E-2CF5-49A8-FDFC-2C2A397CA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Taxonomy of Prediction Problems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8DC17F-EC09-8D0C-F51A-5F635EFE4CFB}"/>
              </a:ext>
            </a:extLst>
          </p:cNvPr>
          <p:cNvSpPr txBox="1"/>
          <p:nvPr/>
        </p:nvSpPr>
        <p:spPr>
          <a:xfrm>
            <a:off x="676570" y="4285358"/>
            <a:ext cx="1059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Ubuntu Light"/>
                <a:cs typeface="Ubuntu Light"/>
              </a:rPr>
              <a:t>Global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89F7CE-D2F0-A907-7D49-2A271B9344D5}"/>
              </a:ext>
            </a:extLst>
          </p:cNvPr>
          <p:cNvSpPr txBox="1"/>
          <p:nvPr/>
        </p:nvSpPr>
        <p:spPr>
          <a:xfrm>
            <a:off x="4033905" y="4285357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Ubuntu Light"/>
                <a:cs typeface="Ubuntu Light"/>
              </a:rPr>
              <a:t>Local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E74EEDD-6861-5E7E-6F0F-F36385F986F2}"/>
              </a:ext>
            </a:extLst>
          </p:cNvPr>
          <p:cNvCxnSpPr>
            <a:cxnSpLocks/>
            <a:stCxn id="7" idx="2"/>
            <a:endCxn id="13" idx="0"/>
          </p:cNvCxnSpPr>
          <p:nvPr/>
        </p:nvCxnSpPr>
        <p:spPr>
          <a:xfrm flipH="1">
            <a:off x="1206523" y="3475694"/>
            <a:ext cx="1689003" cy="8096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6DD2846-A1FF-2453-AE61-2BDD215EFBA2}"/>
              </a:ext>
            </a:extLst>
          </p:cNvPr>
          <p:cNvCxnSpPr>
            <a:cxnSpLocks/>
            <a:stCxn id="7" idx="2"/>
            <a:endCxn id="14" idx="0"/>
          </p:cNvCxnSpPr>
          <p:nvPr/>
        </p:nvCxnSpPr>
        <p:spPr>
          <a:xfrm>
            <a:off x="2895526" y="3475694"/>
            <a:ext cx="1585778" cy="80966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399CB7E-5CD0-151A-0043-481FB9C2D51E}"/>
              </a:ext>
            </a:extLst>
          </p:cNvPr>
          <p:cNvSpPr txBox="1"/>
          <p:nvPr/>
        </p:nvSpPr>
        <p:spPr>
          <a:xfrm>
            <a:off x="5983871" y="4285356"/>
            <a:ext cx="2100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Ubuntu Light"/>
                <a:cs typeface="Ubuntu Light"/>
              </a:rPr>
              <a:t>Unconditional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E9261-E975-92C7-5DB6-D1661C04D424}"/>
              </a:ext>
            </a:extLst>
          </p:cNvPr>
          <p:cNvSpPr txBox="1"/>
          <p:nvPr/>
        </p:nvSpPr>
        <p:spPr>
          <a:xfrm>
            <a:off x="9635031" y="4285355"/>
            <a:ext cx="1762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Ubuntu Light"/>
                <a:cs typeface="Ubuntu Light"/>
              </a:rPr>
              <a:t>Conditional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20026CB-0803-C486-27DE-6E65CC69831C}"/>
              </a:ext>
            </a:extLst>
          </p:cNvPr>
          <p:cNvCxnSpPr>
            <a:cxnSpLocks/>
            <a:stCxn id="8" idx="2"/>
            <a:endCxn id="2" idx="0"/>
          </p:cNvCxnSpPr>
          <p:nvPr/>
        </p:nvCxnSpPr>
        <p:spPr>
          <a:xfrm flipH="1">
            <a:off x="7033999" y="3472439"/>
            <a:ext cx="1741021" cy="81291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157096E-7C7E-AAEC-8ECA-65420193C77E}"/>
              </a:ext>
            </a:extLst>
          </p:cNvPr>
          <p:cNvCxnSpPr>
            <a:cxnSpLocks/>
            <a:stCxn id="8" idx="2"/>
            <a:endCxn id="3" idx="0"/>
          </p:cNvCxnSpPr>
          <p:nvPr/>
        </p:nvCxnSpPr>
        <p:spPr>
          <a:xfrm>
            <a:off x="8775020" y="3472439"/>
            <a:ext cx="1741022" cy="81291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994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DC2C-9728-B6BA-DA95-FF5187020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deep learning problem is characterized by: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79606-B77C-38E5-EA29-4FDF4BCF2E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4827759"/>
              </a:xfrm>
            </p:spPr>
            <p:txBody>
              <a:bodyPr>
                <a:normAutofit lnSpcReduction="10000"/>
              </a:bodyPr>
              <a:lstStyle/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What type of prediction problem are we trying to solve?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function should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compute?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How are we representing the data?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form do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take?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What neural network architecture are we using?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parametric family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are we using?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How will we train the network?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optimization algorithm do we use to solve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2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79606-B77C-38E5-EA29-4FDF4BCF2E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4827759"/>
              </a:xfrm>
              <a:blipFill>
                <a:blip r:embed="rId2"/>
                <a:stretch>
                  <a:fillRect l="-1387" t="-2895"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40F704D-187E-F8D8-4F41-6766D2FB1F45}"/>
              </a:ext>
            </a:extLst>
          </p:cNvPr>
          <p:cNvSpPr/>
          <p:nvPr/>
        </p:nvSpPr>
        <p:spPr>
          <a:xfrm>
            <a:off x="434567" y="2598345"/>
            <a:ext cx="10058400" cy="2326740"/>
          </a:xfrm>
          <a:prstGeom prst="rect">
            <a:avLst/>
          </a:prstGeom>
          <a:solidFill>
            <a:schemeClr val="tx1">
              <a:alpha val="8510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84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DC2C-9728-B6BA-DA95-FF5187020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deep learning problem is characterized by: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79606-B77C-38E5-EA29-4FDF4BCF2E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4827759"/>
              </a:xfrm>
            </p:spPr>
            <p:txBody>
              <a:bodyPr>
                <a:normAutofit lnSpcReduction="10000"/>
              </a:bodyPr>
              <a:lstStyle/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What type of prediction problem are we trying to solve?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function should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compute?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How are we representing the data?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i.e. what form do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take?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What neural network architecture are we using?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parametric family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are we using?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How will we train the network?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optimization algorithm do we use to solve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2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79606-B77C-38E5-EA29-4FDF4BCF2E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4827759"/>
              </a:xfrm>
              <a:blipFill>
                <a:blip r:embed="rId2"/>
                <a:stretch>
                  <a:fillRect l="-1387" t="-2895"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40F704D-187E-F8D8-4F41-6766D2FB1F45}"/>
              </a:ext>
            </a:extLst>
          </p:cNvPr>
          <p:cNvSpPr/>
          <p:nvPr/>
        </p:nvSpPr>
        <p:spPr>
          <a:xfrm>
            <a:off x="434567" y="3665883"/>
            <a:ext cx="10058400" cy="1259201"/>
          </a:xfrm>
          <a:prstGeom prst="rect">
            <a:avLst/>
          </a:prstGeom>
          <a:solidFill>
            <a:schemeClr val="tx1">
              <a:alpha val="8510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39C8AA-C9BD-8E63-B602-0268F5B07160}"/>
              </a:ext>
            </a:extLst>
          </p:cNvPr>
          <p:cNvSpPr/>
          <p:nvPr/>
        </p:nvSpPr>
        <p:spPr>
          <a:xfrm>
            <a:off x="541699" y="1398761"/>
            <a:ext cx="10883773" cy="1143000"/>
          </a:xfrm>
          <a:prstGeom prst="rect">
            <a:avLst/>
          </a:prstGeom>
          <a:solidFill>
            <a:schemeClr val="tx1">
              <a:alpha val="8510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97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FDD1A-F12E-9E01-8294-42B4B6F6B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Other Fields, One Clear Answer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B779E-D432-451B-1854-A9EA5733B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Language Processing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1A5009-85BB-5C43-16E8-14474BD0F1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Image Processing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67BD41-35BE-3EE1-2C87-2E881F2BE133}"/>
              </a:ext>
            </a:extLst>
          </p:cNvPr>
          <p:cNvGrpSpPr/>
          <p:nvPr/>
        </p:nvGrpSpPr>
        <p:grpSpPr>
          <a:xfrm>
            <a:off x="609600" y="3080003"/>
            <a:ext cx="5281188" cy="2286878"/>
            <a:chOff x="609600" y="3080003"/>
            <a:chExt cx="5281188" cy="2286878"/>
          </a:xfrm>
        </p:grpSpPr>
        <p:pic>
          <p:nvPicPr>
            <p:cNvPr id="25602" name="Picture 2" descr="Tokenization — A complete guide. Natural Language Processing — NLP From… |  by Utkarsh Kant | Medium">
              <a:extLst>
                <a:ext uri="{FF2B5EF4-FFF2-40B4-BE49-F238E27FC236}">
                  <a16:creationId xmlns:a16="http://schemas.microsoft.com/office/drawing/2014/main" id="{53844F71-01DE-1CFB-63A9-3C63EDA516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7" r="28904" b="87261"/>
            <a:stretch/>
          </p:blipFill>
          <p:spPr bwMode="auto">
            <a:xfrm>
              <a:off x="609600" y="3080003"/>
              <a:ext cx="5281188" cy="550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Tokenization — A complete guide. Natural Language Processing — NLP From… |  by Utkarsh Kant | Medium">
              <a:extLst>
                <a:ext uri="{FF2B5EF4-FFF2-40B4-BE49-F238E27FC236}">
                  <a16:creationId xmlns:a16="http://schemas.microsoft.com/office/drawing/2014/main" id="{02D3D6F1-02FF-D31E-636C-F402556C7C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7" t="87144" r="28904" b="117"/>
            <a:stretch/>
          </p:blipFill>
          <p:spPr bwMode="auto">
            <a:xfrm>
              <a:off x="609600" y="4223442"/>
              <a:ext cx="5281188" cy="550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1BD88B2-B967-6B2F-A037-8AA281785816}"/>
                </a:ext>
              </a:extLst>
            </p:cNvPr>
            <p:cNvCxnSpPr>
              <a:cxnSpLocks/>
            </p:cNvCxnSpPr>
            <p:nvPr/>
          </p:nvCxnSpPr>
          <p:spPr>
            <a:xfrm>
              <a:off x="3205716" y="3730028"/>
              <a:ext cx="0" cy="3692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38E8DA-24A9-E179-2A55-D35B94FF3D2A}"/>
                </a:ext>
              </a:extLst>
            </p:cNvPr>
            <p:cNvSpPr txBox="1"/>
            <p:nvPr/>
          </p:nvSpPr>
          <p:spPr>
            <a:xfrm>
              <a:off x="2089449" y="4997549"/>
              <a:ext cx="22325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Ubuntu Light"/>
                  <a:cs typeface="Ubuntu Light"/>
                </a:rPr>
                <a:t>Sequence of Tokens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BD049D-4274-19BA-587E-A4BF73DF3ACD}"/>
                </a:ext>
              </a:extLst>
            </p:cNvPr>
            <p:cNvSpPr txBox="1"/>
            <p:nvPr/>
          </p:nvSpPr>
          <p:spPr>
            <a:xfrm>
              <a:off x="688063" y="4725062"/>
              <a:ext cx="6126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Ubuntu Light"/>
                  <a:cs typeface="Ubuntu Light"/>
                  <a:hlinkClick r:id="rId3"/>
                </a:rPr>
                <a:t>Source</a:t>
              </a:r>
              <a:endParaRPr lang="en-US" sz="1100" dirty="0">
                <a:solidFill>
                  <a:schemeClr val="bg1"/>
                </a:solidFill>
                <a:latin typeface="Ubuntu Light"/>
                <a:cs typeface="Ubuntu Ligh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7028C5-C043-6CB2-F055-611910ACB708}"/>
              </a:ext>
            </a:extLst>
          </p:cNvPr>
          <p:cNvGrpSpPr/>
          <p:nvPr/>
        </p:nvGrpSpPr>
        <p:grpSpPr>
          <a:xfrm>
            <a:off x="7666776" y="2405046"/>
            <a:ext cx="2351076" cy="3701664"/>
            <a:chOff x="7666776" y="2405046"/>
            <a:chExt cx="2351076" cy="3701664"/>
          </a:xfrm>
        </p:grpSpPr>
        <p:pic>
          <p:nvPicPr>
            <p:cNvPr id="25604" name="Picture 4">
              <a:extLst>
                <a:ext uri="{FF2B5EF4-FFF2-40B4-BE49-F238E27FC236}">
                  <a16:creationId xmlns:a16="http://schemas.microsoft.com/office/drawing/2014/main" id="{A3F7EEC2-C90D-B986-5755-8F96BFDA18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7915" y="2405046"/>
              <a:ext cx="2259937" cy="3082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2559E2-BC18-6312-5357-F60862F50F2D}"/>
                </a:ext>
              </a:extLst>
            </p:cNvPr>
            <p:cNvSpPr txBox="1"/>
            <p:nvPr/>
          </p:nvSpPr>
          <p:spPr>
            <a:xfrm>
              <a:off x="8137145" y="5737378"/>
              <a:ext cx="15288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Ubuntu Light"/>
                  <a:cs typeface="Ubuntu Light"/>
                </a:rPr>
                <a:t>Grid of Pixels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4B69D4-74E1-BDEC-B42B-89F9418204A8}"/>
                </a:ext>
              </a:extLst>
            </p:cNvPr>
            <p:cNvSpPr txBox="1"/>
            <p:nvPr/>
          </p:nvSpPr>
          <p:spPr>
            <a:xfrm>
              <a:off x="7666776" y="5487751"/>
              <a:ext cx="6126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Ubuntu Light"/>
                  <a:cs typeface="Ubuntu Light"/>
                  <a:hlinkClick r:id="rId5"/>
                </a:rPr>
                <a:t>Source</a:t>
              </a:r>
              <a:endParaRPr lang="en-US" sz="1100" dirty="0">
                <a:solidFill>
                  <a:schemeClr val="bg1"/>
                </a:solidFill>
                <a:latin typeface="Ubuntu Light"/>
                <a:cs typeface="Ubuntu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100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81D91-9188-088D-A483-7344E1B86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This Course?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4BB3F-A3BE-004C-6FE1-6368FF3CC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Deep learning has found its way into the problem-solving toolbox of virtually every field of computer science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Including computer graphics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dirty="0"/>
              <a:t>Including geometry processing ;)</a:t>
            </a: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89831DF-FCF0-F43C-DEFF-657D40837385}"/>
              </a:ext>
            </a:extLst>
          </p:cNvPr>
          <p:cNvGrpSpPr/>
          <p:nvPr/>
        </p:nvGrpSpPr>
        <p:grpSpPr>
          <a:xfrm>
            <a:off x="303938" y="3933562"/>
            <a:ext cx="4612093" cy="2469601"/>
            <a:chOff x="303938" y="3933562"/>
            <a:chExt cx="4612093" cy="246960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1E32747-E16B-B7B4-391F-33AEC01201C2}"/>
                </a:ext>
              </a:extLst>
            </p:cNvPr>
            <p:cNvGrpSpPr/>
            <p:nvPr/>
          </p:nvGrpSpPr>
          <p:grpSpPr>
            <a:xfrm>
              <a:off x="344786" y="3933562"/>
              <a:ext cx="4571245" cy="2192602"/>
              <a:chOff x="480588" y="4161498"/>
              <a:chExt cx="4571245" cy="219260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4E602F1-D4E8-6B36-CF2D-1221BF3FFB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6824"/>
              <a:stretch/>
            </p:blipFill>
            <p:spPr>
              <a:xfrm>
                <a:off x="480588" y="4161498"/>
                <a:ext cx="4571245" cy="219260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D05E937-0EDB-202B-D21D-37298D4A08EB}"/>
                  </a:ext>
                </a:extLst>
              </p:cNvPr>
              <p:cNvSpPr/>
              <p:nvPr/>
            </p:nvSpPr>
            <p:spPr>
              <a:xfrm>
                <a:off x="541028" y="4231485"/>
                <a:ext cx="455530" cy="204060"/>
              </a:xfrm>
              <a:prstGeom prst="rect">
                <a:avLst/>
              </a:prstGeom>
              <a:solidFill>
                <a:schemeClr val="accent6">
                  <a:alpha val="4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A45DA42-3F4C-5136-C61B-F0B4148FAAD9}"/>
                </a:ext>
              </a:extLst>
            </p:cNvPr>
            <p:cNvSpPr txBox="1"/>
            <p:nvPr/>
          </p:nvSpPr>
          <p:spPr>
            <a:xfrm>
              <a:off x="303938" y="6126164"/>
              <a:ext cx="49515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Ubuntu" panose="020B0504030602030204" pitchFamily="34" charset="0"/>
                  <a:hlinkClick r:id="rId3"/>
                </a:rPr>
                <a:t>Link</a:t>
              </a:r>
              <a:endParaRPr lang="en-US" sz="1200" dirty="0">
                <a:solidFill>
                  <a:schemeClr val="bg1"/>
                </a:solidFill>
                <a:latin typeface="Ubuntu" panose="020B0504030602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FEB738-DD6E-DED2-9E5F-E921EB190414}"/>
              </a:ext>
            </a:extLst>
          </p:cNvPr>
          <p:cNvGrpSpPr/>
          <p:nvPr/>
        </p:nvGrpSpPr>
        <p:grpSpPr>
          <a:xfrm>
            <a:off x="2075707" y="3849764"/>
            <a:ext cx="4623857" cy="2830398"/>
            <a:chOff x="2075707" y="3849764"/>
            <a:chExt cx="4623857" cy="283039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A2207B-23A9-9B42-B090-B457761706C2}"/>
                </a:ext>
              </a:extLst>
            </p:cNvPr>
            <p:cNvGrpSpPr/>
            <p:nvPr/>
          </p:nvGrpSpPr>
          <p:grpSpPr>
            <a:xfrm>
              <a:off x="2137372" y="3849764"/>
              <a:ext cx="4562192" cy="2553399"/>
              <a:chOff x="2137372" y="3849764"/>
              <a:chExt cx="4562192" cy="25533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BCFB745-29DA-F655-6B40-28407D8F5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7372" y="3849764"/>
                <a:ext cx="4562192" cy="255339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E0B5658-0FEC-94C0-C288-7D7DD45C1751}"/>
                  </a:ext>
                </a:extLst>
              </p:cNvPr>
              <p:cNvSpPr/>
              <p:nvPr/>
            </p:nvSpPr>
            <p:spPr>
              <a:xfrm>
                <a:off x="2969165" y="3910795"/>
                <a:ext cx="376471" cy="185509"/>
              </a:xfrm>
              <a:prstGeom prst="rect">
                <a:avLst/>
              </a:prstGeom>
              <a:solidFill>
                <a:schemeClr val="accent6">
                  <a:alpha val="4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534152-9BE4-8D52-4D55-409414C9561F}"/>
                </a:ext>
              </a:extLst>
            </p:cNvPr>
            <p:cNvSpPr txBox="1"/>
            <p:nvPr/>
          </p:nvSpPr>
          <p:spPr>
            <a:xfrm>
              <a:off x="2075707" y="6403163"/>
              <a:ext cx="49515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Ubuntu" panose="020B0504030602030204" pitchFamily="34" charset="0"/>
                  <a:hlinkClick r:id="rId5"/>
                </a:rPr>
                <a:t>Link</a:t>
              </a:r>
              <a:endParaRPr lang="en-US" sz="1200" dirty="0">
                <a:solidFill>
                  <a:schemeClr val="bg1"/>
                </a:solidFill>
                <a:latin typeface="Ubuntu" panose="020B0504030602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559B850-10D4-C7D1-C81C-3359B7BF02A5}"/>
              </a:ext>
            </a:extLst>
          </p:cNvPr>
          <p:cNvGrpSpPr/>
          <p:nvPr/>
        </p:nvGrpSpPr>
        <p:grpSpPr>
          <a:xfrm>
            <a:off x="4895214" y="4027221"/>
            <a:ext cx="4408000" cy="2714597"/>
            <a:chOff x="4895214" y="4027221"/>
            <a:chExt cx="4408000" cy="271459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26CA7A5-260B-43B1-B03D-C87785BBDE62}"/>
                </a:ext>
              </a:extLst>
            </p:cNvPr>
            <p:cNvGrpSpPr/>
            <p:nvPr/>
          </p:nvGrpSpPr>
          <p:grpSpPr>
            <a:xfrm>
              <a:off x="4956879" y="4027221"/>
              <a:ext cx="4346335" cy="2437052"/>
              <a:chOff x="4956879" y="4027221"/>
              <a:chExt cx="4346335" cy="243705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599F9D5-2B27-700B-F604-827EAFC1DB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56879" y="4027221"/>
                <a:ext cx="4346335" cy="243705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3F5F117-3BC2-979E-0AFA-4F2042496FD8}"/>
                  </a:ext>
                </a:extLst>
              </p:cNvPr>
              <p:cNvSpPr/>
              <p:nvPr/>
            </p:nvSpPr>
            <p:spPr>
              <a:xfrm>
                <a:off x="5025928" y="4048136"/>
                <a:ext cx="414118" cy="201348"/>
              </a:xfrm>
              <a:prstGeom prst="rect">
                <a:avLst/>
              </a:prstGeom>
              <a:solidFill>
                <a:schemeClr val="accent6">
                  <a:alpha val="4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0AC9717-0491-3322-0101-DF347D605599}"/>
                </a:ext>
              </a:extLst>
            </p:cNvPr>
            <p:cNvSpPr txBox="1"/>
            <p:nvPr/>
          </p:nvSpPr>
          <p:spPr>
            <a:xfrm>
              <a:off x="4895214" y="6464819"/>
              <a:ext cx="49515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Ubuntu" panose="020B0504030602030204" pitchFamily="34" charset="0"/>
                  <a:hlinkClick r:id="rId7"/>
                </a:rPr>
                <a:t>Link</a:t>
              </a:r>
              <a:endParaRPr lang="en-US" sz="1200" dirty="0">
                <a:solidFill>
                  <a:schemeClr val="bg1"/>
                </a:solidFill>
                <a:latin typeface="Ubuntu" panose="020B0504030602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506D054-CC02-46A6-E292-4B9806F835B6}"/>
              </a:ext>
            </a:extLst>
          </p:cNvPr>
          <p:cNvGrpSpPr/>
          <p:nvPr/>
        </p:nvGrpSpPr>
        <p:grpSpPr>
          <a:xfrm>
            <a:off x="7051491" y="4574744"/>
            <a:ext cx="4941644" cy="2043417"/>
            <a:chOff x="7051491" y="4574744"/>
            <a:chExt cx="4941644" cy="204341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744D5B0-998F-8D49-DBC5-9A343339DBC2}"/>
                </a:ext>
              </a:extLst>
            </p:cNvPr>
            <p:cNvGrpSpPr/>
            <p:nvPr/>
          </p:nvGrpSpPr>
          <p:grpSpPr>
            <a:xfrm>
              <a:off x="7051491" y="4574744"/>
              <a:ext cx="4935159" cy="1728877"/>
              <a:chOff x="7051491" y="4574744"/>
              <a:chExt cx="4935159" cy="1728877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5A51852-2363-0065-3AD8-01A8AC221E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51491" y="4574744"/>
                <a:ext cx="4935159" cy="172887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0A95D38-83F3-880D-334C-ED65B3B7B1D2}"/>
                  </a:ext>
                </a:extLst>
              </p:cNvPr>
              <p:cNvSpPr/>
              <p:nvPr/>
            </p:nvSpPr>
            <p:spPr>
              <a:xfrm>
                <a:off x="7883043" y="4938341"/>
                <a:ext cx="414118" cy="183044"/>
              </a:xfrm>
              <a:prstGeom prst="rect">
                <a:avLst/>
              </a:prstGeom>
              <a:solidFill>
                <a:schemeClr val="accent6">
                  <a:alpha val="46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C6A71A-6A3C-7713-0015-44F3BC81AB8F}"/>
                </a:ext>
              </a:extLst>
            </p:cNvPr>
            <p:cNvSpPr txBox="1"/>
            <p:nvPr/>
          </p:nvSpPr>
          <p:spPr>
            <a:xfrm>
              <a:off x="9565547" y="6310384"/>
              <a:ext cx="2427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Ubuntu Light"/>
                  <a:cs typeface="Ubuntu Light"/>
                </a:rPr>
                <a:t>From the SGP ‘24 program</a:t>
              </a:r>
              <a:endParaRPr lang="en-US" sz="1400" b="1" dirty="0">
                <a:latin typeface="Ubuntu Light"/>
                <a:cs typeface="Ubuntu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133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E5AB64-B30F-3137-C2E4-441F4F483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But: </a:t>
            </a:r>
            <a:r>
              <a:rPr lang="en-US" b="1" i="1" dirty="0"/>
              <a:t>many</a:t>
            </a:r>
            <a:r>
              <a:rPr lang="en-US" dirty="0"/>
              <a:t> ways to represent geometry!</a:t>
            </a:r>
          </a:p>
        </p:txBody>
      </p:sp>
    </p:spTree>
    <p:extLst>
      <p:ext uri="{BB962C8B-B14F-4D97-AF65-F5344CB8AC3E}">
        <p14:creationId xmlns:p14="http://schemas.microsoft.com/office/powerpoint/2010/main" val="29090069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144D0B-5CC5-506D-4C19-37494D495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087" y="723728"/>
            <a:ext cx="4808547" cy="56736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5E87CC-7DF1-CB98-297F-2A1C143441E6}"/>
              </a:ext>
            </a:extLst>
          </p:cNvPr>
          <p:cNvSpPr/>
          <p:nvPr/>
        </p:nvSpPr>
        <p:spPr>
          <a:xfrm>
            <a:off x="4586261" y="2676416"/>
            <a:ext cx="2912412" cy="9853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81A713-DB99-683C-98AF-87EE1E98B88F}"/>
              </a:ext>
            </a:extLst>
          </p:cNvPr>
          <p:cNvSpPr txBox="1"/>
          <p:nvPr/>
        </p:nvSpPr>
        <p:spPr>
          <a:xfrm>
            <a:off x="1441100" y="2489871"/>
            <a:ext cx="9408528" cy="2554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EEBF72"/>
                </a:solidFill>
                <a:latin typeface="Ubuntu Light"/>
                <a:cs typeface="Ubuntu Light"/>
              </a:rPr>
              <a:t>REPRESENTATION</a:t>
            </a:r>
            <a:endParaRPr lang="en-US" sz="4000" b="1" dirty="0">
              <a:solidFill>
                <a:srgbClr val="EEBF72"/>
              </a:solidFill>
              <a:latin typeface="Ubuntu Light"/>
              <a:cs typeface="Ubuntu Light"/>
            </a:endParaRPr>
          </a:p>
        </p:txBody>
      </p:sp>
      <p:sp>
        <p:nvSpPr>
          <p:cNvPr id="12" name="&quot;No&quot; Symbol 11">
            <a:extLst>
              <a:ext uri="{FF2B5EF4-FFF2-40B4-BE49-F238E27FC236}">
                <a16:creationId xmlns:a16="http://schemas.microsoft.com/office/drawing/2014/main" id="{FD3B1528-3C91-07CB-C9F0-39907675908D}"/>
              </a:ext>
            </a:extLst>
          </p:cNvPr>
          <p:cNvSpPr/>
          <p:nvPr/>
        </p:nvSpPr>
        <p:spPr>
          <a:xfrm>
            <a:off x="2055134" y="337450"/>
            <a:ext cx="8329188" cy="6183099"/>
          </a:xfrm>
          <a:prstGeom prst="noSmoking">
            <a:avLst>
              <a:gd name="adj" fmla="val 890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4E1F05-E564-A70E-B1F5-FBA9F951A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There exist good reasons to use different geometry representations for learning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DE8DB4-854F-3E83-07D4-D42C5FCE0E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726949"/>
            <a:ext cx="5384800" cy="477343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Point Clouds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405C43-5B45-D240-4E30-7FD71653D28A}"/>
              </a:ext>
            </a:extLst>
          </p:cNvPr>
          <p:cNvGrpSpPr/>
          <p:nvPr/>
        </p:nvGrpSpPr>
        <p:grpSpPr>
          <a:xfrm>
            <a:off x="6777999" y="1606729"/>
            <a:ext cx="3786140" cy="2544780"/>
            <a:chOff x="6777999" y="1606729"/>
            <a:chExt cx="3786140" cy="25447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BAAC19-1527-9D0E-9666-BBA7105D2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3702"/>
            <a:stretch/>
          </p:blipFill>
          <p:spPr>
            <a:xfrm>
              <a:off x="6777999" y="1606729"/>
              <a:ext cx="1520227" cy="2544780"/>
            </a:xfrm>
            <a:prstGeom prst="rect">
              <a:avLst/>
            </a:prstGeom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51B6BFFF-F6F8-6B4C-B771-808A58E208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41" r="67980" b="29468"/>
            <a:stretch/>
          </p:blipFill>
          <p:spPr bwMode="auto">
            <a:xfrm>
              <a:off x="8621918" y="1873390"/>
              <a:ext cx="1942221" cy="1555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7F1C6A4-2DF9-7BB0-9D61-0C8785694C65}"/>
              </a:ext>
            </a:extLst>
          </p:cNvPr>
          <p:cNvSpPr txBox="1"/>
          <p:nvPr/>
        </p:nvSpPr>
        <p:spPr>
          <a:xfrm>
            <a:off x="6096000" y="4253619"/>
            <a:ext cx="49884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Easy to acquire from (depth) sensors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Good for AI agents making decisions based on sensor observations 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Use learning-based synthesis to convert point clouds to other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119732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4E1F05-E564-A70E-B1F5-FBA9F951A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There exist good reasons to use different geometry representations for learning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DE8DB4-854F-3E83-07D4-D42C5FCE0E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726949"/>
            <a:ext cx="5384800" cy="477343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Point Clouds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Meshes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DCACE6-C957-F3BF-767A-BC8B25D6580A}"/>
              </a:ext>
            </a:extLst>
          </p:cNvPr>
          <p:cNvSpPr txBox="1"/>
          <p:nvPr/>
        </p:nvSpPr>
        <p:spPr>
          <a:xfrm>
            <a:off x="5994400" y="4535005"/>
            <a:ext cx="51846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Most common representation in graphics! (Lots of available data)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dirty="0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Explicitly represents surface; good for intrinsic analysis tasks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1B4215A-79E9-4F01-FDCC-47507E07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7" b="95768" l="4969" r="92174">
                        <a14:foregroundMark x1="35776" y1="7906" x2="35776" y2="7906"/>
                        <a14:foregroundMark x1="59752" y1="5234" x2="59752" y2="5234"/>
                        <a14:foregroundMark x1="86211" y1="24053" x2="86211" y2="24053"/>
                        <a14:foregroundMark x1="88199" y1="18708" x2="88199" y2="18708"/>
                        <a14:foregroundMark x1="91553" y1="18820" x2="91553" y2="18820"/>
                        <a14:foregroundMark x1="90807" y1="23608" x2="90807" y2="23608"/>
                        <a14:foregroundMark x1="92298" y1="20935" x2="92298" y2="20935"/>
                        <a14:foregroundMark x1="70062" y1="34967" x2="70062" y2="34967"/>
                        <a14:foregroundMark x1="44596" y1="66815" x2="44596" y2="66815"/>
                        <a14:foregroundMark x1="45590" y1="70045" x2="45590" y2="70045"/>
                        <a14:foregroundMark x1="65963" y1="92094" x2="65963" y2="92094"/>
                        <a14:foregroundMark x1="28323" y1="93987" x2="28323" y2="93987"/>
                        <a14:foregroundMark x1="74037" y1="94432" x2="74037" y2="94432"/>
                        <a14:foregroundMark x1="20870" y1="94989" x2="20870" y2="94989"/>
                        <a14:foregroundMark x1="77267" y1="32071" x2="77267" y2="32071"/>
                        <a14:foregroundMark x1="84348" y1="29176" x2="84348" y2="29176"/>
                        <a14:foregroundMark x1="84348" y1="30735" x2="84348" y2="30735"/>
                        <a14:foregroundMark x1="35528" y1="4454" x2="35528" y2="4454"/>
                        <a14:foregroundMark x1="61491" y1="4120" x2="61491" y2="4120"/>
                        <a14:foregroundMark x1="7950" y1="9465" x2="7950" y2="9465"/>
                        <a14:foregroundMark x1="12919" y1="5011" x2="12919" y2="5011"/>
                        <a14:foregroundMark x1="6211" y1="22829" x2="6211" y2="22829"/>
                        <a14:foregroundMark x1="13292" y1="3675" x2="13292" y2="3675"/>
                        <a14:foregroundMark x1="35155" y1="3563" x2="35155" y2="3563"/>
                        <a14:foregroundMark x1="61863" y1="3118" x2="61863" y2="3118"/>
                        <a14:foregroundMark x1="35404" y1="3563" x2="35404" y2="3563"/>
                        <a14:foregroundMark x1="35776" y1="3118" x2="35776" y2="3118"/>
                        <a14:foregroundMark x1="14161" y1="3118" x2="14161" y2="3118"/>
                        <a14:foregroundMark x1="4969" y1="14031" x2="4969" y2="14031"/>
                        <a14:foregroundMark x1="6211" y1="16592" x2="6211" y2="16592"/>
                        <a14:foregroundMark x1="7081" y1="25612" x2="7081" y2="25612"/>
                        <a14:foregroundMark x1="10559" y1="28285" x2="10559" y2="28285"/>
                        <a14:foregroundMark x1="18012" y1="34187" x2="18012" y2="34187"/>
                        <a14:foregroundMark x1="19752" y1="34633" x2="19752" y2="34633"/>
                        <a14:foregroundMark x1="16149" y1="31737" x2="16149" y2="31737"/>
                        <a14:foregroundMark x1="12298" y1="30512" x2="12298" y2="30512"/>
                        <a14:foregroundMark x1="79876" y1="95768" x2="79876" y2="95768"/>
                        <a14:foregroundMark x1="74907" y1="95768" x2="74907" y2="95768"/>
                        <a14:backgroundMark x1="17143" y1="34633" x2="17143" y2="34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56" y="1724488"/>
            <a:ext cx="2519706" cy="281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71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4E1F05-E564-A70E-B1F5-FBA9F951A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There exist good reasons to use different geometry representations for learning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DE8DB4-854F-3E83-07D4-D42C5FCE0E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726949"/>
            <a:ext cx="5384800" cy="477343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Point Clouds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Meshes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Images (Views)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3D32B3-3B53-2F20-9EA7-2DD8A8578C0E}"/>
              </a:ext>
            </a:extLst>
          </p:cNvPr>
          <p:cNvGrpSpPr/>
          <p:nvPr/>
        </p:nvGrpSpPr>
        <p:grpSpPr>
          <a:xfrm>
            <a:off x="6492089" y="1593409"/>
            <a:ext cx="4083982" cy="3150607"/>
            <a:chOff x="6492089" y="1593409"/>
            <a:chExt cx="4083982" cy="315060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51285AA-5979-0CA5-AB7A-044C807E7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92089" y="1593409"/>
              <a:ext cx="3993444" cy="315060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E6B9B5-BAFF-B366-E5F8-9A664478FF81}"/>
                </a:ext>
              </a:extLst>
            </p:cNvPr>
            <p:cNvSpPr/>
            <p:nvPr/>
          </p:nvSpPr>
          <p:spPr>
            <a:xfrm>
              <a:off x="10413109" y="1837854"/>
              <a:ext cx="162962" cy="23629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78DE960-018D-9D36-4835-5AF319BC6571}"/>
              </a:ext>
            </a:extLst>
          </p:cNvPr>
          <p:cNvSpPr txBox="1"/>
          <p:nvPr/>
        </p:nvSpPr>
        <p:spPr>
          <a:xfrm>
            <a:off x="5994400" y="5096017"/>
            <a:ext cx="5184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Can exploit well-developed methods from 2D image processing / vision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EF4934-8252-B587-A6E1-B51DE8E4722B}"/>
              </a:ext>
            </a:extLst>
          </p:cNvPr>
          <p:cNvSpPr txBox="1"/>
          <p:nvPr/>
        </p:nvSpPr>
        <p:spPr>
          <a:xfrm>
            <a:off x="6492089" y="1662083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buntu Light"/>
                <a:cs typeface="Ubuntu Light"/>
                <a:hlinkClick r:id="rId3"/>
              </a:rPr>
              <a:t>Source</a:t>
            </a:r>
            <a:endParaRPr lang="en-US" dirty="0">
              <a:solidFill>
                <a:schemeClr val="bg1"/>
              </a:solidFill>
              <a:latin typeface="Ubuntu Light"/>
              <a:cs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30563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4E1F05-E564-A70E-B1F5-FBA9F951A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There exist good reasons to use different geometry representations for learning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DE8DB4-854F-3E83-07D4-D42C5FCE0E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726949"/>
            <a:ext cx="5384800" cy="477343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Point Clouds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Meshes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Images (Views)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3D Grids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48A457-3867-3A03-98A4-BD03645CD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588" y="1726949"/>
            <a:ext cx="6228030" cy="23236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AAC851-6744-E80E-51F7-50F145FDE3DF}"/>
              </a:ext>
            </a:extLst>
          </p:cNvPr>
          <p:cNvSpPr txBox="1"/>
          <p:nvPr/>
        </p:nvSpPr>
        <p:spPr>
          <a:xfrm>
            <a:off x="10303598" y="3929002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buntu Light"/>
                <a:cs typeface="Ubuntu Light"/>
                <a:hlinkClick r:id="rId3"/>
              </a:rPr>
              <a:t>Source</a:t>
            </a:r>
            <a:endParaRPr lang="en-US" dirty="0">
              <a:solidFill>
                <a:schemeClr val="bg1"/>
              </a:solidFill>
              <a:latin typeface="Ubuntu Light"/>
              <a:cs typeface="Ubuntu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62CCB-F19B-A722-BF53-EE3DFF4C6C24}"/>
              </a:ext>
            </a:extLst>
          </p:cNvPr>
          <p:cNvSpPr txBox="1"/>
          <p:nvPr/>
        </p:nvSpPr>
        <p:spPr>
          <a:xfrm>
            <a:off x="5162807" y="4921542"/>
            <a:ext cx="6117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Can straightforwardly extend methods from image processing / vision for learning on 2D grids</a:t>
            </a:r>
          </a:p>
        </p:txBody>
      </p:sp>
    </p:spTree>
    <p:extLst>
      <p:ext uri="{BB962C8B-B14F-4D97-AF65-F5344CB8AC3E}">
        <p14:creationId xmlns:p14="http://schemas.microsoft.com/office/powerpoint/2010/main" val="178613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4E1F05-E564-A70E-B1F5-FBA9F951A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There exist good reasons to use different geometry representations for learning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DE8DB4-854F-3E83-07D4-D42C5FCE0E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726949"/>
            <a:ext cx="5384800" cy="477343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Point Clouds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Meshes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Images (Views)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3D Grids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CAD Reps</a:t>
            </a:r>
          </a:p>
        </p:txBody>
      </p:sp>
      <p:pic>
        <p:nvPicPr>
          <p:cNvPr id="30722" name="Picture 2" descr="Fusion 360 Gallery Segmentation Dataset">
            <a:extLst>
              <a:ext uri="{FF2B5EF4-FFF2-40B4-BE49-F238E27FC236}">
                <a16:creationId xmlns:a16="http://schemas.microsoft.com/office/drawing/2014/main" id="{5C9FD2E1-F2AD-1979-9150-3DD36A2E2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636" y="1627362"/>
            <a:ext cx="5776112" cy="248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4A5E99-6D11-71C7-2A8B-727590341D03}"/>
              </a:ext>
            </a:extLst>
          </p:cNvPr>
          <p:cNvSpPr txBox="1"/>
          <p:nvPr/>
        </p:nvSpPr>
        <p:spPr>
          <a:xfrm>
            <a:off x="10039150" y="4109285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buntu Light"/>
                <a:cs typeface="Ubuntu Light"/>
                <a:hlinkClick r:id="rId3"/>
              </a:rPr>
              <a:t>Source</a:t>
            </a:r>
            <a:endParaRPr lang="en-US" dirty="0">
              <a:solidFill>
                <a:schemeClr val="bg1"/>
              </a:solidFill>
              <a:latin typeface="Ubuntu Light"/>
              <a:cs typeface="Ubuntu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9D2A49-B506-829D-67B9-CCF590F1DC2E}"/>
              </a:ext>
            </a:extLst>
          </p:cNvPr>
          <p:cNvSpPr txBox="1"/>
          <p:nvPr/>
        </p:nvSpPr>
        <p:spPr>
          <a:xfrm>
            <a:off x="5187636" y="4941837"/>
            <a:ext cx="6117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Infinite-resolution representation of a surface</a:t>
            </a:r>
          </a:p>
          <a:p>
            <a:endParaRPr lang="en-US" sz="2000" dirty="0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Natural choice for using learning within CAD-based modeling tools</a:t>
            </a:r>
          </a:p>
        </p:txBody>
      </p:sp>
    </p:spTree>
    <p:extLst>
      <p:ext uri="{BB962C8B-B14F-4D97-AF65-F5344CB8AC3E}">
        <p14:creationId xmlns:p14="http://schemas.microsoft.com/office/powerpoint/2010/main" val="200046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DC2C-9728-B6BA-DA95-FF5187020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deep learning problem is characterized by: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79606-B77C-38E5-EA29-4FDF4BCF2E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4827759"/>
              </a:xfrm>
            </p:spPr>
            <p:txBody>
              <a:bodyPr>
                <a:normAutofit lnSpcReduction="10000"/>
              </a:bodyPr>
              <a:lstStyle/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What type of prediction problem are we trying to solve?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function should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compute?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How are we representing the data?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form do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take?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What neural network architecture are we using?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parametric family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are we using?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How will we train the network?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optimization algorithm do we use to solve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2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79606-B77C-38E5-EA29-4FDF4BCF2E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4827759"/>
              </a:xfrm>
              <a:blipFill>
                <a:blip r:embed="rId2"/>
                <a:stretch>
                  <a:fillRect l="-1387" t="-2895"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40F704D-187E-F8D8-4F41-6766D2FB1F45}"/>
              </a:ext>
            </a:extLst>
          </p:cNvPr>
          <p:cNvSpPr/>
          <p:nvPr/>
        </p:nvSpPr>
        <p:spPr>
          <a:xfrm>
            <a:off x="434567" y="3665883"/>
            <a:ext cx="10058400" cy="1259201"/>
          </a:xfrm>
          <a:prstGeom prst="rect">
            <a:avLst/>
          </a:prstGeom>
          <a:solidFill>
            <a:schemeClr val="tx1">
              <a:alpha val="8510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39C8AA-C9BD-8E63-B602-0268F5B07160}"/>
              </a:ext>
            </a:extLst>
          </p:cNvPr>
          <p:cNvSpPr/>
          <p:nvPr/>
        </p:nvSpPr>
        <p:spPr>
          <a:xfrm>
            <a:off x="541699" y="1398761"/>
            <a:ext cx="10883773" cy="1143000"/>
          </a:xfrm>
          <a:prstGeom prst="rect">
            <a:avLst/>
          </a:prstGeom>
          <a:solidFill>
            <a:schemeClr val="tx1">
              <a:alpha val="8510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506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DC2C-9728-B6BA-DA95-FF5187020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deep learning problem is characterized by: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79606-B77C-38E5-EA29-4FDF4BCF2E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4827759"/>
              </a:xfrm>
            </p:spPr>
            <p:txBody>
              <a:bodyPr>
                <a:normAutofit lnSpcReduction="10000"/>
              </a:bodyPr>
              <a:lstStyle/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What type of prediction problem are we trying to solve?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function should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compute?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How are we representing the data?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form do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take?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What neural network architecture are we using?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i.e. what parametric family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are we using?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How will we train the network?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optimization algorithm do we use to solve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2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79606-B77C-38E5-EA29-4FDF4BCF2E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4827759"/>
              </a:xfrm>
              <a:blipFill>
                <a:blip r:embed="rId2"/>
                <a:stretch>
                  <a:fillRect l="-1387" t="-2895"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1839C8AA-C9BD-8E63-B602-0268F5B07160}"/>
              </a:ext>
            </a:extLst>
          </p:cNvPr>
          <p:cNvSpPr/>
          <p:nvPr/>
        </p:nvSpPr>
        <p:spPr>
          <a:xfrm>
            <a:off x="541699" y="1398760"/>
            <a:ext cx="10883773" cy="2030239"/>
          </a:xfrm>
          <a:prstGeom prst="rect">
            <a:avLst/>
          </a:prstGeom>
          <a:solidFill>
            <a:schemeClr val="tx1">
              <a:alpha val="8510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466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26789-6A10-B748-4340-31492C5AD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Deep Neural Network is: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3D9DE9-42B6-61F2-6B7E-9B349A579F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 composition of functions (or </a:t>
                </a:r>
                <a:r>
                  <a:rPr lang="en-US" b="1" i="1" dirty="0"/>
                  <a:t>layers</a:t>
                </a:r>
                <a:r>
                  <a:rPr lang="en-US" dirty="0"/>
                  <a:t>)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...some of which have parameters (or </a:t>
                </a:r>
                <a:r>
                  <a:rPr lang="en-US" b="1" i="1" dirty="0"/>
                  <a:t>weights</a:t>
                </a:r>
                <a:r>
                  <a:rPr lang="en-US" dirty="0"/>
                  <a:t>)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br>
                  <a:rPr lang="en-US" dirty="0"/>
                </a:br>
                <a:endParaRPr lang="en-US" b="1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3D9DE9-42B6-61F2-6B7E-9B349A579F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7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323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81D91-9188-088D-A483-7344E1B86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This Course?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4BB3F-A3BE-004C-6FE1-6368FF3CC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Deep learning has found its way into the problem-solving toolbox of virtually every field of computer science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Including computer graphics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dirty="0"/>
              <a:t>Including geometry processing ;)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Everyone getting into geometry processing should have a basic understanding of how deep learning is used in the field</a:t>
            </a:r>
          </a:p>
        </p:txBody>
      </p:sp>
    </p:spTree>
    <p:extLst>
      <p:ext uri="{BB962C8B-B14F-4D97-AF65-F5344CB8AC3E}">
        <p14:creationId xmlns:p14="http://schemas.microsoft.com/office/powerpoint/2010/main" val="23621442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26789-6A10-B748-4340-31492C5AD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Deep Neural Network is: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3D9DE9-42B6-61F2-6B7E-9B349A579F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 composition of functions (or </a:t>
                </a:r>
                <a:r>
                  <a:rPr lang="en-US" b="1" i="1" dirty="0"/>
                  <a:t>layers</a:t>
                </a:r>
                <a:r>
                  <a:rPr lang="en-US" dirty="0"/>
                  <a:t>)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...some of which have parameters (or </a:t>
                </a:r>
                <a:r>
                  <a:rPr lang="en-US" b="1" i="1" dirty="0"/>
                  <a:t>weights</a:t>
                </a:r>
                <a:r>
                  <a:rPr lang="en-US" dirty="0"/>
                  <a:t>)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br>
                  <a:rPr lang="en-US" dirty="0"/>
                </a:br>
                <a:r>
                  <a:rPr lang="en-US" dirty="0"/>
                  <a:t>The functions which have parameters are often called </a:t>
                </a:r>
                <a:r>
                  <a:rPr lang="en-US" b="1" i="1" dirty="0"/>
                  <a:t>learnable layers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3D9DE9-42B6-61F2-6B7E-9B349A579F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7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35024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26789-6A10-B748-4340-31492C5AD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Deep Neural Network is: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3D9DE9-42B6-61F2-6B7E-9B349A579F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 composition of functions (or </a:t>
                </a:r>
                <a:r>
                  <a:rPr lang="en-US" b="1" i="1" dirty="0"/>
                  <a:t>layers</a:t>
                </a:r>
                <a:r>
                  <a:rPr lang="en-US" dirty="0"/>
                  <a:t>)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...some of which have parameters (or </a:t>
                </a:r>
                <a:r>
                  <a:rPr lang="en-US" b="1" i="1" dirty="0"/>
                  <a:t>weights</a:t>
                </a:r>
                <a:r>
                  <a:rPr lang="en-US" dirty="0"/>
                  <a:t>)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...the gradients </a:t>
                </a:r>
                <a:r>
                  <a:rPr lang="en-US" dirty="0" err="1"/>
                  <a:t>w.r.t.</a:t>
                </a:r>
                <a:r>
                  <a:rPr lang="en-US" dirty="0"/>
                  <a:t> which are well-defined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{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}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3D9DE9-42B6-61F2-6B7E-9B349A579F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7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20016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37202-656C-89B2-CCE5-7632DFE14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Three Primary Types of Learnable Layers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CA1FC8-EA91-E2E5-A158-03069A5DFDDE}"/>
              </a:ext>
            </a:extLst>
          </p:cNvPr>
          <p:cNvSpPr txBox="1"/>
          <p:nvPr/>
        </p:nvSpPr>
        <p:spPr>
          <a:xfrm>
            <a:off x="267744" y="1661338"/>
            <a:ext cx="3231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  <a:t>Fully-connected</a:t>
            </a:r>
            <a:b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</a:br>
            <a: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  <a:t>(a.k.a. linear* layers)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B33E62-5E73-7F19-A93D-7CA11E3E60C4}"/>
                  </a:ext>
                </a:extLst>
              </p:cNvPr>
              <p:cNvSpPr txBox="1"/>
              <p:nvPr/>
            </p:nvSpPr>
            <p:spPr>
              <a:xfrm>
                <a:off x="804555" y="2856824"/>
                <a:ext cx="18362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𝑦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𝑊𝑥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𝑏</m:t>
                      </m:r>
                    </m:oMath>
                  </m:oMathPara>
                </a14:m>
                <a:endParaRPr lang="en-US" sz="2400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B33E62-5E73-7F19-A93D-7CA11E3E6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55" y="2856824"/>
                <a:ext cx="1836207" cy="461665"/>
              </a:xfrm>
              <a:prstGeom prst="rect">
                <a:avLst/>
              </a:prstGeom>
              <a:blipFill>
                <a:blip r:embed="rId3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54F2F25-7466-34C3-36C7-5429A3ED1A3B}"/>
              </a:ext>
            </a:extLst>
          </p:cNvPr>
          <p:cNvSpPr txBox="1"/>
          <p:nvPr/>
        </p:nvSpPr>
        <p:spPr>
          <a:xfrm>
            <a:off x="174942" y="6137498"/>
            <a:ext cx="3095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Ubuntu Light"/>
                <a:cs typeface="Ubuntu Light"/>
              </a:rPr>
              <a:t>*These really should be called </a:t>
            </a:r>
            <a:r>
              <a:rPr lang="en-US" sz="1600" b="1" i="1" dirty="0">
                <a:solidFill>
                  <a:schemeClr val="accent6"/>
                </a:solidFill>
                <a:latin typeface="Ubuntu Light"/>
                <a:cs typeface="Ubuntu Light"/>
              </a:rPr>
              <a:t>affine</a:t>
            </a:r>
            <a:r>
              <a:rPr lang="en-US" sz="1600" dirty="0">
                <a:solidFill>
                  <a:schemeClr val="accent6"/>
                </a:solidFill>
                <a:latin typeface="Ubuntu Light"/>
                <a:cs typeface="Ubuntu Light"/>
              </a:rPr>
              <a:t> layers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2F7C300-D3CA-EADA-667B-45DA984F0903}"/>
                  </a:ext>
                </a:extLst>
              </p:cNvPr>
              <p:cNvSpPr txBox="1"/>
              <p:nvPr/>
            </p:nvSpPr>
            <p:spPr>
              <a:xfrm>
                <a:off x="384504" y="3429000"/>
                <a:ext cx="3961159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i="1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“Fully-connected”: </a:t>
                </a:r>
                <a:r>
                  <a:rPr lang="en-US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every element of the output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 is linearly related to every element of the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𝑖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When multiple of these are composed with a (parameter-less) nonlinear function between each, that’s called a </a:t>
                </a:r>
                <a:r>
                  <a:rPr lang="en-US" b="1" i="1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multilayer perception (or MLP)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2F7C300-D3CA-EADA-667B-45DA984F09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04" y="3429000"/>
                <a:ext cx="3961159" cy="2585323"/>
              </a:xfrm>
              <a:prstGeom prst="rect">
                <a:avLst/>
              </a:prstGeom>
              <a:blipFill>
                <a:blip r:embed="rId4"/>
                <a:stretch>
                  <a:fillRect l="-958" t="-1471" r="-1278" b="-3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663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37202-656C-89B2-CCE5-7632DFE14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Three Primary Types of Learnable Layers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CA1FC8-EA91-E2E5-A158-03069A5DFDDE}"/>
              </a:ext>
            </a:extLst>
          </p:cNvPr>
          <p:cNvSpPr txBox="1"/>
          <p:nvPr/>
        </p:nvSpPr>
        <p:spPr>
          <a:xfrm>
            <a:off x="267744" y="1661338"/>
            <a:ext cx="3231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  <a:t>Fully-connected</a:t>
            </a:r>
            <a:b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</a:br>
            <a: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  <a:t>(a.k.a. linear* layers)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3817E-BA47-1852-F5D4-373896050ACD}"/>
              </a:ext>
            </a:extLst>
          </p:cNvPr>
          <p:cNvSpPr txBox="1"/>
          <p:nvPr/>
        </p:nvSpPr>
        <p:spPr>
          <a:xfrm>
            <a:off x="4690303" y="1661339"/>
            <a:ext cx="2614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  <a:t>(Something like)</a:t>
            </a:r>
            <a:b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</a:br>
            <a: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  <a:t>Convolution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B33E62-5E73-7F19-A93D-7CA11E3E60C4}"/>
                  </a:ext>
                </a:extLst>
              </p:cNvPr>
              <p:cNvSpPr txBox="1"/>
              <p:nvPr/>
            </p:nvSpPr>
            <p:spPr>
              <a:xfrm>
                <a:off x="804555" y="2856824"/>
                <a:ext cx="18362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𝑦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𝑊𝑥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𝑏</m:t>
                      </m:r>
                    </m:oMath>
                  </m:oMathPara>
                </a14:m>
                <a:endParaRPr lang="en-US" sz="2400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B33E62-5E73-7F19-A93D-7CA11E3E6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55" y="2856824"/>
                <a:ext cx="1836207" cy="461665"/>
              </a:xfrm>
              <a:prstGeom prst="rect">
                <a:avLst/>
              </a:prstGeom>
              <a:blipFill>
                <a:blip r:embed="rId3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A9918437-8A22-62F0-E214-30AC16E7783A}"/>
              </a:ext>
            </a:extLst>
          </p:cNvPr>
          <p:cNvGrpSpPr/>
          <p:nvPr/>
        </p:nvGrpSpPr>
        <p:grpSpPr>
          <a:xfrm>
            <a:off x="4427636" y="2688951"/>
            <a:ext cx="2806280" cy="1993199"/>
            <a:chOff x="4427636" y="2688951"/>
            <a:chExt cx="2806280" cy="199319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15A31F9-9E12-8A69-1768-7D7F86C2A9DF}"/>
                </a:ext>
              </a:extLst>
            </p:cNvPr>
            <p:cNvSpPr/>
            <p:nvPr/>
          </p:nvSpPr>
          <p:spPr>
            <a:xfrm>
              <a:off x="5106251" y="3045716"/>
              <a:ext cx="323166" cy="32316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0341BC3-5AAB-4F90-3B92-DD5B903277F5}"/>
                </a:ext>
              </a:extLst>
            </p:cNvPr>
            <p:cNvSpPr/>
            <p:nvPr/>
          </p:nvSpPr>
          <p:spPr>
            <a:xfrm>
              <a:off x="6081868" y="2953521"/>
              <a:ext cx="323166" cy="32316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660A202-160C-8A8D-96E4-D29F6DB0D331}"/>
                </a:ext>
              </a:extLst>
            </p:cNvPr>
            <p:cNvSpPr/>
            <p:nvPr/>
          </p:nvSpPr>
          <p:spPr>
            <a:xfrm>
              <a:off x="5127558" y="3720514"/>
              <a:ext cx="323166" cy="32316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13E40AA-5270-8A47-1AF9-E7BA1925A8EB}"/>
                </a:ext>
              </a:extLst>
            </p:cNvPr>
            <p:cNvSpPr/>
            <p:nvPr/>
          </p:nvSpPr>
          <p:spPr>
            <a:xfrm>
              <a:off x="6104553" y="3646723"/>
              <a:ext cx="323166" cy="32316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3B27358-2AFF-2929-57BF-1CF28C0F7D6D}"/>
                </a:ext>
              </a:extLst>
            </p:cNvPr>
            <p:cNvSpPr/>
            <p:nvPr/>
          </p:nvSpPr>
          <p:spPr>
            <a:xfrm>
              <a:off x="5567040" y="2762742"/>
              <a:ext cx="323166" cy="32316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ADBE5A9-AC39-B53D-80D0-C4972D2D482D}"/>
                    </a:ext>
                  </a:extLst>
                </p:cNvPr>
                <p:cNvSpPr txBox="1"/>
                <p:nvPr/>
              </p:nvSpPr>
              <p:spPr>
                <a:xfrm>
                  <a:off x="5504631" y="2688951"/>
                  <a:ext cx="4660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 err="1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ADBE5A9-AC39-B53D-80D0-C4972D2D48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4631" y="2688951"/>
                  <a:ext cx="466090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56B5D1B-7DF3-2528-BF20-76ADC5B1A830}"/>
                </a:ext>
              </a:extLst>
            </p:cNvPr>
            <p:cNvSpPr/>
            <p:nvPr/>
          </p:nvSpPr>
          <p:spPr>
            <a:xfrm>
              <a:off x="5692320" y="3962027"/>
              <a:ext cx="323166" cy="32316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2CB32B3-F959-9647-1F9C-A0BA27F83AF8}"/>
                </a:ext>
              </a:extLst>
            </p:cNvPr>
            <p:cNvSpPr/>
            <p:nvPr/>
          </p:nvSpPr>
          <p:spPr>
            <a:xfrm>
              <a:off x="6464394" y="4358984"/>
              <a:ext cx="323166" cy="323166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05CD72D-AFA1-7977-FE18-09B53D162721}"/>
                    </a:ext>
                  </a:extLst>
                </p:cNvPr>
                <p:cNvSpPr txBox="1"/>
                <p:nvPr/>
              </p:nvSpPr>
              <p:spPr>
                <a:xfrm>
                  <a:off x="6401985" y="4285193"/>
                  <a:ext cx="4660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  <m:t>8</m:t>
                            </m:r>
                          </m:sub>
                        </m:sSub>
                      </m:oMath>
                    </m:oMathPara>
                  </a14:m>
                  <a:endParaRPr lang="en-US" dirty="0" err="1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05CD72D-AFA1-7977-FE18-09B53D1627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1985" y="4285193"/>
                  <a:ext cx="466090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09B3803-107E-AE71-308F-7EEE10D77F6F}"/>
                </a:ext>
              </a:extLst>
            </p:cNvPr>
            <p:cNvSpPr/>
            <p:nvPr/>
          </p:nvSpPr>
          <p:spPr>
            <a:xfrm>
              <a:off x="4490045" y="3377099"/>
              <a:ext cx="323166" cy="323166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A0090BD3-BDD9-B67E-BAE0-3914FB713036}"/>
                    </a:ext>
                  </a:extLst>
                </p:cNvPr>
                <p:cNvSpPr txBox="1"/>
                <p:nvPr/>
              </p:nvSpPr>
              <p:spPr>
                <a:xfrm>
                  <a:off x="4427636" y="3303308"/>
                  <a:ext cx="4660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 err="1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A0090BD3-BDD9-B67E-BAE0-3914FB7130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7636" y="3303308"/>
                  <a:ext cx="466089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B22A327-0FD5-DBEE-573F-AF317EB58341}"/>
                </a:ext>
              </a:extLst>
            </p:cNvPr>
            <p:cNvSpPr/>
            <p:nvPr/>
          </p:nvSpPr>
          <p:spPr>
            <a:xfrm>
              <a:off x="6830235" y="3252411"/>
              <a:ext cx="323166" cy="323166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BBF709A-76D6-F380-F733-B70BDCF05218}"/>
                    </a:ext>
                  </a:extLst>
                </p:cNvPr>
                <p:cNvSpPr txBox="1"/>
                <p:nvPr/>
              </p:nvSpPr>
              <p:spPr>
                <a:xfrm>
                  <a:off x="6767826" y="3178620"/>
                  <a:ext cx="4660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 err="1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BBF709A-76D6-F380-F733-B70BDCF052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7826" y="3178620"/>
                  <a:ext cx="46609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AA02D24-321B-B225-9CD8-2C520E4A9FAE}"/>
                </a:ext>
              </a:extLst>
            </p:cNvPr>
            <p:cNvSpPr/>
            <p:nvPr/>
          </p:nvSpPr>
          <p:spPr>
            <a:xfrm>
              <a:off x="5593647" y="3356314"/>
              <a:ext cx="323166" cy="32316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D2D4FFA-3660-BBC7-EFE5-6BC79191E7C8}"/>
                </a:ext>
              </a:extLst>
            </p:cNvPr>
            <p:cNvSpPr/>
            <p:nvPr/>
          </p:nvSpPr>
          <p:spPr>
            <a:xfrm>
              <a:off x="6821182" y="3845201"/>
              <a:ext cx="323166" cy="323166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41D3125B-C7F5-A982-67AF-34E35B42F052}"/>
                    </a:ext>
                  </a:extLst>
                </p:cNvPr>
                <p:cNvSpPr txBox="1"/>
                <p:nvPr/>
              </p:nvSpPr>
              <p:spPr>
                <a:xfrm>
                  <a:off x="6758773" y="3771410"/>
                  <a:ext cx="4660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  <m:t>8</m:t>
                            </m:r>
                          </m:sub>
                        </m:sSub>
                      </m:oMath>
                    </m:oMathPara>
                  </a14:m>
                  <a:endParaRPr lang="en-US" dirty="0" err="1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41D3125B-C7F5-A982-67AF-34E35B42F0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8773" y="3771410"/>
                  <a:ext cx="466090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9B2E0775-2FA3-8422-A2D6-A041664374ED}"/>
                    </a:ext>
                  </a:extLst>
                </p:cNvPr>
                <p:cNvSpPr txBox="1"/>
                <p:nvPr/>
              </p:nvSpPr>
              <p:spPr>
                <a:xfrm>
                  <a:off x="5043842" y="2971925"/>
                  <a:ext cx="4607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 err="1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9B2E0775-2FA3-8422-A2D6-A041664374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3842" y="2971925"/>
                  <a:ext cx="460767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12B28FCD-876E-E912-CC5B-170CC5D97C3E}"/>
                    </a:ext>
                  </a:extLst>
                </p:cNvPr>
                <p:cNvSpPr txBox="1"/>
                <p:nvPr/>
              </p:nvSpPr>
              <p:spPr>
                <a:xfrm>
                  <a:off x="5065149" y="3646723"/>
                  <a:ext cx="4660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dirty="0" err="1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12B28FCD-876E-E912-CC5B-170CC5D97C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5149" y="3646723"/>
                  <a:ext cx="466090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E8BDAC3C-F0CA-FA25-BC74-60C3BD0B9B50}"/>
                    </a:ext>
                  </a:extLst>
                </p:cNvPr>
                <p:cNvSpPr txBox="1"/>
                <p:nvPr/>
              </p:nvSpPr>
              <p:spPr>
                <a:xfrm>
                  <a:off x="5531238" y="3282523"/>
                  <a:ext cx="4333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 err="1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E8BDAC3C-F0CA-FA25-BC74-60C3BD0B9B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1238" y="3282523"/>
                  <a:ext cx="433387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B4B76EC-BD33-5990-DAFE-96F34DE98ACC}"/>
                    </a:ext>
                  </a:extLst>
                </p:cNvPr>
                <p:cNvSpPr txBox="1"/>
                <p:nvPr/>
              </p:nvSpPr>
              <p:spPr>
                <a:xfrm>
                  <a:off x="6019459" y="2879730"/>
                  <a:ext cx="4660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 err="1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B4B76EC-BD33-5990-DAFE-96F34DE98A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9459" y="2879730"/>
                  <a:ext cx="466090" cy="369332"/>
                </a:xfrm>
                <a:prstGeom prst="rect">
                  <a:avLst/>
                </a:prstGeom>
                <a:blipFill>
                  <a:blip r:embed="rId12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3CDEBC7-F3BD-A99A-3B49-E93CF6FB85E1}"/>
                    </a:ext>
                  </a:extLst>
                </p:cNvPr>
                <p:cNvSpPr txBox="1"/>
                <p:nvPr/>
              </p:nvSpPr>
              <p:spPr>
                <a:xfrm>
                  <a:off x="5629911" y="3888236"/>
                  <a:ext cx="4660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US" dirty="0" err="1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3CDEBC7-F3BD-A99A-3B49-E93CF6FB85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9911" y="3888236"/>
                  <a:ext cx="466090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21F90753-48ED-CCBF-4652-45DAF6C327CE}"/>
                    </a:ext>
                  </a:extLst>
                </p:cNvPr>
                <p:cNvSpPr txBox="1"/>
                <p:nvPr/>
              </p:nvSpPr>
              <p:spPr>
                <a:xfrm>
                  <a:off x="6042144" y="3572932"/>
                  <a:ext cx="4660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Ubuntu Light"/>
                              </a:rPr>
                              <m:t>7</m:t>
                            </m:r>
                          </m:sub>
                        </m:sSub>
                      </m:oMath>
                    </m:oMathPara>
                  </a14:m>
                  <a:endParaRPr lang="en-US" dirty="0" err="1">
                    <a:solidFill>
                      <a:schemeClr val="bg1"/>
                    </a:solidFill>
                    <a:latin typeface="Ubuntu Light"/>
                    <a:cs typeface="Ubuntu Light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21F90753-48ED-CCBF-4652-45DAF6C327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2144" y="3572932"/>
                  <a:ext cx="466090" cy="369332"/>
                </a:xfrm>
                <a:prstGeom prst="rect">
                  <a:avLst/>
                </a:prstGeom>
                <a:blipFill>
                  <a:blip r:embed="rId14"/>
                  <a:stretch>
                    <a:fillRect b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B6F1AF0-F999-96C3-80A4-0C7552512476}"/>
                  </a:ext>
                </a:extLst>
              </p:cNvPr>
              <p:cNvSpPr txBox="1"/>
              <p:nvPr/>
            </p:nvSpPr>
            <p:spPr>
              <a:xfrm>
                <a:off x="4396375" y="4855695"/>
                <a:ext cx="3157018" cy="10756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𝒩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B6F1AF0-F999-96C3-80A4-0C7552512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375" y="4855695"/>
                <a:ext cx="3157018" cy="1075615"/>
              </a:xfrm>
              <a:prstGeom prst="rect">
                <a:avLst/>
              </a:prstGeom>
              <a:blipFill>
                <a:blip r:embed="rId15"/>
                <a:stretch>
                  <a:fillRect l="-2811" t="-119767" b="-15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E5F3F00A-A57A-C2CE-778B-58C5FEC57BFF}"/>
              </a:ext>
            </a:extLst>
          </p:cNvPr>
          <p:cNvGrpSpPr/>
          <p:nvPr/>
        </p:nvGrpSpPr>
        <p:grpSpPr>
          <a:xfrm>
            <a:off x="5890206" y="5043195"/>
            <a:ext cx="2315014" cy="1495180"/>
            <a:chOff x="5890206" y="5043195"/>
            <a:chExt cx="2315014" cy="14951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DD0DCF6-D3BE-B9B7-3C0B-085692D71879}"/>
                    </a:ext>
                  </a:extLst>
                </p:cNvPr>
                <p:cNvSpPr txBox="1"/>
                <p:nvPr/>
              </p:nvSpPr>
              <p:spPr>
                <a:xfrm>
                  <a:off x="5890206" y="6126980"/>
                  <a:ext cx="2315014" cy="41139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chemeClr val="accent6"/>
                      </a:solidFill>
                      <a:latin typeface="Ubuntu" panose="020B0504030602030204" pitchFamily="34" charset="0"/>
                    </a:rPr>
                    <a:t>o</a:t>
                  </a:r>
                  <a:r>
                    <a:rPr lang="en-US" b="0" dirty="0">
                      <a:solidFill>
                        <a:schemeClr val="accent6"/>
                      </a:solidFill>
                      <a:latin typeface="Ubuntu" panose="020B0504030602030204" pitchFamily="34" charset="0"/>
                    </a:rPr>
                    <a:t>ften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DD0DCF6-D3BE-B9B7-3C0B-085692D718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0206" y="6126980"/>
                  <a:ext cx="2315014" cy="411395"/>
                </a:xfrm>
                <a:prstGeom prst="rect">
                  <a:avLst/>
                </a:prstGeom>
                <a:blipFill>
                  <a:blip r:embed="rId16"/>
                  <a:stretch>
                    <a:fillRect l="-2174" t="-2941" b="-1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98E9893A-E23E-EFFB-A3D4-CBFE82150DF7}"/>
                </a:ext>
              </a:extLst>
            </p:cNvPr>
            <p:cNvCxnSpPr/>
            <p:nvPr/>
          </p:nvCxnSpPr>
          <p:spPr>
            <a:xfrm>
              <a:off x="6787560" y="5591426"/>
              <a:ext cx="80515" cy="513783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185024A-95E4-A73F-BA02-0B5001BB548C}"/>
                </a:ext>
              </a:extLst>
            </p:cNvPr>
            <p:cNvSpPr/>
            <p:nvPr/>
          </p:nvSpPr>
          <p:spPr>
            <a:xfrm>
              <a:off x="6152921" y="5043195"/>
              <a:ext cx="1309942" cy="551438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5DCB0A-8DE0-2AD1-FD3F-356B64A75B00}"/>
                  </a:ext>
                </a:extLst>
              </p:cNvPr>
              <p:cNvSpPr txBox="1"/>
              <p:nvPr/>
            </p:nvSpPr>
            <p:spPr>
              <a:xfrm>
                <a:off x="8090473" y="2298624"/>
                <a:ext cx="3561337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Each element of the output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 is a function of the </a:t>
                </a:r>
                <a:r>
                  <a:rPr lang="en-US" dirty="0">
                    <a:solidFill>
                      <a:schemeClr val="accent4"/>
                    </a:solidFill>
                    <a:latin typeface="Ubuntu Light"/>
                    <a:cs typeface="Ubuntu Light"/>
                  </a:rPr>
                  <a:t>local neighborhood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 of the corresponding element of the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𝑖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Often (but not always), this function is a weighted combination of local neighborhood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See </a:t>
                </a:r>
                <a:r>
                  <a:rPr lang="en-US" dirty="0">
                    <a:solidFill>
                      <a:schemeClr val="bg1"/>
                    </a:solidFill>
                    <a:latin typeface="Ubuntu Light"/>
                    <a:cs typeface="Ubuntu Light"/>
                    <a:hlinkClick r:id="rId17"/>
                  </a:rPr>
                  <a:t>Message Passing Neural Networks </a:t>
                </a:r>
                <a:r>
                  <a:rPr lang="en-US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for an exception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95DCB0A-8DE0-2AD1-FD3F-356B64A75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0473" y="2298624"/>
                <a:ext cx="3561337" cy="3693319"/>
              </a:xfrm>
              <a:prstGeom prst="rect">
                <a:avLst/>
              </a:prstGeom>
              <a:blipFill>
                <a:blip r:embed="rId18"/>
                <a:stretch>
                  <a:fillRect l="-709" t="-342" r="-355" b="-1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832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37202-656C-89B2-CCE5-7632DFE14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Three Primary Types of Learnable Layers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CA1FC8-EA91-E2E5-A158-03069A5DFDDE}"/>
              </a:ext>
            </a:extLst>
          </p:cNvPr>
          <p:cNvSpPr txBox="1"/>
          <p:nvPr/>
        </p:nvSpPr>
        <p:spPr>
          <a:xfrm>
            <a:off x="267744" y="1661338"/>
            <a:ext cx="3231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  <a:t>Fully-connected</a:t>
            </a:r>
            <a:b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</a:br>
            <a: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  <a:t>(a.k.a. linear* layers)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3817E-BA47-1852-F5D4-373896050ACD}"/>
              </a:ext>
            </a:extLst>
          </p:cNvPr>
          <p:cNvSpPr txBox="1"/>
          <p:nvPr/>
        </p:nvSpPr>
        <p:spPr>
          <a:xfrm>
            <a:off x="4690303" y="1661339"/>
            <a:ext cx="2614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  <a:t>(Something like)</a:t>
            </a:r>
            <a:b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</a:br>
            <a: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  <a:t>Convolution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06064D-14B1-92E2-BC74-1C11D07F6DEE}"/>
              </a:ext>
            </a:extLst>
          </p:cNvPr>
          <p:cNvSpPr txBox="1"/>
          <p:nvPr/>
        </p:nvSpPr>
        <p:spPr>
          <a:xfrm>
            <a:off x="9045921" y="1673023"/>
            <a:ext cx="2393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  <a:t>Attention</a:t>
            </a:r>
            <a:b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</a:br>
            <a: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  <a:t>(Transformers)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B33E62-5E73-7F19-A93D-7CA11E3E60C4}"/>
                  </a:ext>
                </a:extLst>
              </p:cNvPr>
              <p:cNvSpPr txBox="1"/>
              <p:nvPr/>
            </p:nvSpPr>
            <p:spPr>
              <a:xfrm>
                <a:off x="804555" y="2856824"/>
                <a:ext cx="18362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𝑦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𝑊𝑥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𝑏</m:t>
                      </m:r>
                    </m:oMath>
                  </m:oMathPara>
                </a14:m>
                <a:endParaRPr lang="en-US" sz="2400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B33E62-5E73-7F19-A93D-7CA11E3E6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55" y="2856824"/>
                <a:ext cx="1836207" cy="461665"/>
              </a:xfrm>
              <a:prstGeom prst="rect">
                <a:avLst/>
              </a:prstGeom>
              <a:blipFill>
                <a:blip r:embed="rId3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E15A31F9-9E12-8A69-1768-7D7F86C2A9DF}"/>
              </a:ext>
            </a:extLst>
          </p:cNvPr>
          <p:cNvSpPr/>
          <p:nvPr/>
        </p:nvSpPr>
        <p:spPr>
          <a:xfrm>
            <a:off x="5106251" y="3045716"/>
            <a:ext cx="323166" cy="32316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0341BC3-5AAB-4F90-3B92-DD5B903277F5}"/>
              </a:ext>
            </a:extLst>
          </p:cNvPr>
          <p:cNvSpPr/>
          <p:nvPr/>
        </p:nvSpPr>
        <p:spPr>
          <a:xfrm>
            <a:off x="6081868" y="2953521"/>
            <a:ext cx="323166" cy="32316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60A202-160C-8A8D-96E4-D29F6DB0D331}"/>
              </a:ext>
            </a:extLst>
          </p:cNvPr>
          <p:cNvSpPr/>
          <p:nvPr/>
        </p:nvSpPr>
        <p:spPr>
          <a:xfrm>
            <a:off x="5127558" y="3720514"/>
            <a:ext cx="323166" cy="32316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3E40AA-5270-8A47-1AF9-E7BA1925A8EB}"/>
              </a:ext>
            </a:extLst>
          </p:cNvPr>
          <p:cNvSpPr/>
          <p:nvPr/>
        </p:nvSpPr>
        <p:spPr>
          <a:xfrm>
            <a:off x="6104553" y="3646723"/>
            <a:ext cx="323166" cy="32316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3B27358-2AFF-2929-57BF-1CF28C0F7D6D}"/>
              </a:ext>
            </a:extLst>
          </p:cNvPr>
          <p:cNvSpPr/>
          <p:nvPr/>
        </p:nvSpPr>
        <p:spPr>
          <a:xfrm>
            <a:off x="5567040" y="2762742"/>
            <a:ext cx="323166" cy="32316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DBE5A9-AC39-B53D-80D0-C4972D2D482D}"/>
                  </a:ext>
                </a:extLst>
              </p:cNvPr>
              <p:cNvSpPr txBox="1"/>
              <p:nvPr/>
            </p:nvSpPr>
            <p:spPr>
              <a:xfrm>
                <a:off x="5504631" y="2688951"/>
                <a:ext cx="466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DBE5A9-AC39-B53D-80D0-C4972D2D4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4631" y="2688951"/>
                <a:ext cx="466090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F56B5D1B-7DF3-2528-BF20-76ADC5B1A830}"/>
              </a:ext>
            </a:extLst>
          </p:cNvPr>
          <p:cNvSpPr/>
          <p:nvPr/>
        </p:nvSpPr>
        <p:spPr>
          <a:xfrm>
            <a:off x="5692320" y="3962027"/>
            <a:ext cx="323166" cy="32316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2CB32B3-F959-9647-1F9C-A0BA27F83AF8}"/>
              </a:ext>
            </a:extLst>
          </p:cNvPr>
          <p:cNvSpPr/>
          <p:nvPr/>
        </p:nvSpPr>
        <p:spPr>
          <a:xfrm>
            <a:off x="6464394" y="4358984"/>
            <a:ext cx="323166" cy="323166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05CD72D-AFA1-7977-FE18-09B53D162721}"/>
                  </a:ext>
                </a:extLst>
              </p:cNvPr>
              <p:cNvSpPr txBox="1"/>
              <p:nvPr/>
            </p:nvSpPr>
            <p:spPr>
              <a:xfrm>
                <a:off x="6401985" y="4285193"/>
                <a:ext cx="466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05CD72D-AFA1-7977-FE18-09B53D162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985" y="4285193"/>
                <a:ext cx="46609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>
            <a:extLst>
              <a:ext uri="{FF2B5EF4-FFF2-40B4-BE49-F238E27FC236}">
                <a16:creationId xmlns:a16="http://schemas.microsoft.com/office/drawing/2014/main" id="{B09B3803-107E-AE71-308F-7EEE10D77F6F}"/>
              </a:ext>
            </a:extLst>
          </p:cNvPr>
          <p:cNvSpPr/>
          <p:nvPr/>
        </p:nvSpPr>
        <p:spPr>
          <a:xfrm>
            <a:off x="4490045" y="3377099"/>
            <a:ext cx="323166" cy="323166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0090BD3-BDD9-B67E-BAE0-3914FB713036}"/>
                  </a:ext>
                </a:extLst>
              </p:cNvPr>
              <p:cNvSpPr txBox="1"/>
              <p:nvPr/>
            </p:nvSpPr>
            <p:spPr>
              <a:xfrm>
                <a:off x="4427636" y="3303308"/>
                <a:ext cx="4660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0090BD3-BDD9-B67E-BAE0-3914FB713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636" y="3303308"/>
                <a:ext cx="466089" cy="369332"/>
              </a:xfrm>
              <a:prstGeom prst="rect">
                <a:avLst/>
              </a:prstGeom>
              <a:blipFill>
                <a:blip r:embed="rId6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>
            <a:extLst>
              <a:ext uri="{FF2B5EF4-FFF2-40B4-BE49-F238E27FC236}">
                <a16:creationId xmlns:a16="http://schemas.microsoft.com/office/drawing/2014/main" id="{1B22A327-0FD5-DBEE-573F-AF317EB58341}"/>
              </a:ext>
            </a:extLst>
          </p:cNvPr>
          <p:cNvSpPr/>
          <p:nvPr/>
        </p:nvSpPr>
        <p:spPr>
          <a:xfrm>
            <a:off x="6830235" y="3252411"/>
            <a:ext cx="323166" cy="323166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BBF709A-76D6-F380-F733-B70BDCF05218}"/>
                  </a:ext>
                </a:extLst>
              </p:cNvPr>
              <p:cNvSpPr txBox="1"/>
              <p:nvPr/>
            </p:nvSpPr>
            <p:spPr>
              <a:xfrm>
                <a:off x="6767826" y="3178620"/>
                <a:ext cx="466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BBF709A-76D6-F380-F733-B70BDCF05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826" y="3178620"/>
                <a:ext cx="46609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Oval 41">
            <a:extLst>
              <a:ext uri="{FF2B5EF4-FFF2-40B4-BE49-F238E27FC236}">
                <a16:creationId xmlns:a16="http://schemas.microsoft.com/office/drawing/2014/main" id="{CAA02D24-321B-B225-9CD8-2C520E4A9FAE}"/>
              </a:ext>
            </a:extLst>
          </p:cNvPr>
          <p:cNvSpPr/>
          <p:nvPr/>
        </p:nvSpPr>
        <p:spPr>
          <a:xfrm>
            <a:off x="5593647" y="3356314"/>
            <a:ext cx="323166" cy="32316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D2D4FFA-3660-BBC7-EFE5-6BC79191E7C8}"/>
              </a:ext>
            </a:extLst>
          </p:cNvPr>
          <p:cNvSpPr/>
          <p:nvPr/>
        </p:nvSpPr>
        <p:spPr>
          <a:xfrm>
            <a:off x="6821182" y="3845201"/>
            <a:ext cx="323166" cy="323166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1D3125B-C7F5-A982-67AF-34E35B42F052}"/>
                  </a:ext>
                </a:extLst>
              </p:cNvPr>
              <p:cNvSpPr txBox="1"/>
              <p:nvPr/>
            </p:nvSpPr>
            <p:spPr>
              <a:xfrm>
                <a:off x="6758773" y="3771410"/>
                <a:ext cx="466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1D3125B-C7F5-A982-67AF-34E35B42F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773" y="3771410"/>
                <a:ext cx="466090" cy="369332"/>
              </a:xfrm>
              <a:prstGeom prst="rect">
                <a:avLst/>
              </a:prstGeom>
              <a:blipFill>
                <a:blip r:embed="rId8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B2E0775-2FA3-8422-A2D6-A041664374ED}"/>
                  </a:ext>
                </a:extLst>
              </p:cNvPr>
              <p:cNvSpPr txBox="1"/>
              <p:nvPr/>
            </p:nvSpPr>
            <p:spPr>
              <a:xfrm>
                <a:off x="5043842" y="2971925"/>
                <a:ext cx="4607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B2E0775-2FA3-8422-A2D6-A04166437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842" y="2971925"/>
                <a:ext cx="46076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2B28FCD-876E-E912-CC5B-170CC5D97C3E}"/>
                  </a:ext>
                </a:extLst>
              </p:cNvPr>
              <p:cNvSpPr txBox="1"/>
              <p:nvPr/>
            </p:nvSpPr>
            <p:spPr>
              <a:xfrm>
                <a:off x="5065149" y="3646723"/>
                <a:ext cx="466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2B28FCD-876E-E912-CC5B-170CC5D97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149" y="3646723"/>
                <a:ext cx="46609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8BDAC3C-F0CA-FA25-BC74-60C3BD0B9B50}"/>
                  </a:ext>
                </a:extLst>
              </p:cNvPr>
              <p:cNvSpPr txBox="1"/>
              <p:nvPr/>
            </p:nvSpPr>
            <p:spPr>
              <a:xfrm>
                <a:off x="5531238" y="3282523"/>
                <a:ext cx="433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8BDAC3C-F0CA-FA25-BC74-60C3BD0B9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1238" y="3282523"/>
                <a:ext cx="433387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B4B76EC-BD33-5990-DAFE-96F34DE98ACC}"/>
                  </a:ext>
                </a:extLst>
              </p:cNvPr>
              <p:cNvSpPr txBox="1"/>
              <p:nvPr/>
            </p:nvSpPr>
            <p:spPr>
              <a:xfrm>
                <a:off x="6019459" y="2879730"/>
                <a:ext cx="466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B4B76EC-BD33-5990-DAFE-96F34DE98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459" y="2879730"/>
                <a:ext cx="466090" cy="369332"/>
              </a:xfrm>
              <a:prstGeom prst="rect">
                <a:avLst/>
              </a:prstGeom>
              <a:blipFill>
                <a:blip r:embed="rId1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3CDEBC7-F3BD-A99A-3B49-E93CF6FB85E1}"/>
                  </a:ext>
                </a:extLst>
              </p:cNvPr>
              <p:cNvSpPr txBox="1"/>
              <p:nvPr/>
            </p:nvSpPr>
            <p:spPr>
              <a:xfrm>
                <a:off x="5629911" y="3888236"/>
                <a:ext cx="466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3CDEBC7-F3BD-A99A-3B49-E93CF6FB8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911" y="3888236"/>
                <a:ext cx="466090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1F90753-48ED-CCBF-4652-45DAF6C327CE}"/>
                  </a:ext>
                </a:extLst>
              </p:cNvPr>
              <p:cNvSpPr txBox="1"/>
              <p:nvPr/>
            </p:nvSpPr>
            <p:spPr>
              <a:xfrm>
                <a:off x="6042144" y="3572932"/>
                <a:ext cx="466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1F90753-48ED-CCBF-4652-45DAF6C32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144" y="3572932"/>
                <a:ext cx="466090" cy="369332"/>
              </a:xfrm>
              <a:prstGeom prst="rect">
                <a:avLst/>
              </a:prstGeom>
              <a:blipFill>
                <a:blip r:embed="rId1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B6F1AF0-F999-96C3-80A4-0C7552512476}"/>
                  </a:ext>
                </a:extLst>
              </p:cNvPr>
              <p:cNvSpPr txBox="1"/>
              <p:nvPr/>
            </p:nvSpPr>
            <p:spPr>
              <a:xfrm>
                <a:off x="4396375" y="4855695"/>
                <a:ext cx="3157018" cy="10756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𝒩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B6F1AF0-F999-96C3-80A4-0C7552512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375" y="4855695"/>
                <a:ext cx="3157018" cy="1075615"/>
              </a:xfrm>
              <a:prstGeom prst="rect">
                <a:avLst/>
              </a:prstGeom>
              <a:blipFill>
                <a:blip r:embed="rId15"/>
                <a:stretch>
                  <a:fillRect l="-2811" t="-119767" b="-15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D4192CD-EAB0-2CD0-6079-F370817ED5A7}"/>
                  </a:ext>
                </a:extLst>
              </p:cNvPr>
              <p:cNvSpPr txBox="1"/>
              <p:nvPr/>
            </p:nvSpPr>
            <p:spPr>
              <a:xfrm>
                <a:off x="8293286" y="2804379"/>
                <a:ext cx="3474028" cy="1073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D4192CD-EAB0-2CD0-6079-F370817ED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3286" y="2804379"/>
                <a:ext cx="3474028" cy="1073755"/>
              </a:xfrm>
              <a:prstGeom prst="rect">
                <a:avLst/>
              </a:prstGeom>
              <a:blipFill>
                <a:blip r:embed="rId16"/>
                <a:stretch>
                  <a:fillRect l="-7273" t="-118605" b="-15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B3990C-6213-F04D-3E40-C0A5206FC904}"/>
                  </a:ext>
                </a:extLst>
              </p:cNvPr>
              <p:cNvSpPr txBox="1"/>
              <p:nvPr/>
            </p:nvSpPr>
            <p:spPr>
              <a:xfrm>
                <a:off x="8205977" y="4080798"/>
                <a:ext cx="3561337" cy="2330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Each element of the input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 is linearly transformed into a query vector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, key vector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, and value vector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Each element of the output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𝑦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 is a weighted combination of all the value vectors w/ weight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B3990C-6213-F04D-3E40-C0A5206FC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5977" y="4080798"/>
                <a:ext cx="3561337" cy="2330638"/>
              </a:xfrm>
              <a:prstGeom prst="rect">
                <a:avLst/>
              </a:prstGeom>
              <a:blipFill>
                <a:blip r:embed="rId17"/>
                <a:stretch>
                  <a:fillRect l="-1068" t="-1087" r="-2847" b="-1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624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37202-656C-89B2-CCE5-7632DFE14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Three Primary Types of Learnable Layers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CA1FC8-EA91-E2E5-A158-03069A5DFDDE}"/>
              </a:ext>
            </a:extLst>
          </p:cNvPr>
          <p:cNvSpPr txBox="1"/>
          <p:nvPr/>
        </p:nvSpPr>
        <p:spPr>
          <a:xfrm>
            <a:off x="267744" y="1661338"/>
            <a:ext cx="3231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  <a:t>Fully-connected</a:t>
            </a:r>
            <a:b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</a:br>
            <a: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  <a:t>(a.k.a. linear* layers)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3817E-BA47-1852-F5D4-373896050ACD}"/>
              </a:ext>
            </a:extLst>
          </p:cNvPr>
          <p:cNvSpPr txBox="1"/>
          <p:nvPr/>
        </p:nvSpPr>
        <p:spPr>
          <a:xfrm>
            <a:off x="4690303" y="1661339"/>
            <a:ext cx="2614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  <a:t>(Something like)</a:t>
            </a:r>
            <a:b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</a:br>
            <a: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  <a:t>Convolution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06064D-14B1-92E2-BC74-1C11D07F6DEE}"/>
              </a:ext>
            </a:extLst>
          </p:cNvPr>
          <p:cNvSpPr txBox="1"/>
          <p:nvPr/>
        </p:nvSpPr>
        <p:spPr>
          <a:xfrm>
            <a:off x="9045921" y="1673023"/>
            <a:ext cx="2393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  <a:t>Attention</a:t>
            </a:r>
            <a:b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</a:br>
            <a:r>
              <a:rPr lang="en-US" sz="2400" b="1" dirty="0">
                <a:solidFill>
                  <a:schemeClr val="bg1"/>
                </a:solidFill>
                <a:latin typeface="Ubuntu Light"/>
                <a:cs typeface="Ubuntu Light"/>
              </a:rPr>
              <a:t>(Transformers)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B33E62-5E73-7F19-A93D-7CA11E3E60C4}"/>
                  </a:ext>
                </a:extLst>
              </p:cNvPr>
              <p:cNvSpPr txBox="1"/>
              <p:nvPr/>
            </p:nvSpPr>
            <p:spPr>
              <a:xfrm>
                <a:off x="804555" y="2856824"/>
                <a:ext cx="18362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𝑦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𝑊𝑥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𝑏</m:t>
                      </m:r>
                    </m:oMath>
                  </m:oMathPara>
                </a14:m>
                <a:endParaRPr lang="en-US" sz="2400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B33E62-5E73-7F19-A93D-7CA11E3E6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55" y="2856824"/>
                <a:ext cx="1836207" cy="461665"/>
              </a:xfrm>
              <a:prstGeom prst="rect">
                <a:avLst/>
              </a:prstGeom>
              <a:blipFill>
                <a:blip r:embed="rId3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E15A31F9-9E12-8A69-1768-7D7F86C2A9DF}"/>
              </a:ext>
            </a:extLst>
          </p:cNvPr>
          <p:cNvSpPr/>
          <p:nvPr/>
        </p:nvSpPr>
        <p:spPr>
          <a:xfrm>
            <a:off x="5106251" y="3045716"/>
            <a:ext cx="323166" cy="32316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0341BC3-5AAB-4F90-3B92-DD5B903277F5}"/>
              </a:ext>
            </a:extLst>
          </p:cNvPr>
          <p:cNvSpPr/>
          <p:nvPr/>
        </p:nvSpPr>
        <p:spPr>
          <a:xfrm>
            <a:off x="6081868" y="2953521"/>
            <a:ext cx="323166" cy="32316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60A202-160C-8A8D-96E4-D29F6DB0D331}"/>
              </a:ext>
            </a:extLst>
          </p:cNvPr>
          <p:cNvSpPr/>
          <p:nvPr/>
        </p:nvSpPr>
        <p:spPr>
          <a:xfrm>
            <a:off x="5127558" y="3720514"/>
            <a:ext cx="323166" cy="32316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3E40AA-5270-8A47-1AF9-E7BA1925A8EB}"/>
              </a:ext>
            </a:extLst>
          </p:cNvPr>
          <p:cNvSpPr/>
          <p:nvPr/>
        </p:nvSpPr>
        <p:spPr>
          <a:xfrm>
            <a:off x="6104553" y="3646723"/>
            <a:ext cx="323166" cy="32316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3B27358-2AFF-2929-57BF-1CF28C0F7D6D}"/>
              </a:ext>
            </a:extLst>
          </p:cNvPr>
          <p:cNvSpPr/>
          <p:nvPr/>
        </p:nvSpPr>
        <p:spPr>
          <a:xfrm>
            <a:off x="5567040" y="2762742"/>
            <a:ext cx="323166" cy="32316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DBE5A9-AC39-B53D-80D0-C4972D2D482D}"/>
                  </a:ext>
                </a:extLst>
              </p:cNvPr>
              <p:cNvSpPr txBox="1"/>
              <p:nvPr/>
            </p:nvSpPr>
            <p:spPr>
              <a:xfrm>
                <a:off x="5504631" y="2688951"/>
                <a:ext cx="466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DBE5A9-AC39-B53D-80D0-C4972D2D4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4631" y="2688951"/>
                <a:ext cx="466090" cy="369332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F56B5D1B-7DF3-2528-BF20-76ADC5B1A830}"/>
              </a:ext>
            </a:extLst>
          </p:cNvPr>
          <p:cNvSpPr/>
          <p:nvPr/>
        </p:nvSpPr>
        <p:spPr>
          <a:xfrm>
            <a:off x="5692320" y="3962027"/>
            <a:ext cx="323166" cy="32316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2CB32B3-F959-9647-1F9C-A0BA27F83AF8}"/>
              </a:ext>
            </a:extLst>
          </p:cNvPr>
          <p:cNvSpPr/>
          <p:nvPr/>
        </p:nvSpPr>
        <p:spPr>
          <a:xfrm>
            <a:off x="6464394" y="4358984"/>
            <a:ext cx="323166" cy="323166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05CD72D-AFA1-7977-FE18-09B53D162721}"/>
                  </a:ext>
                </a:extLst>
              </p:cNvPr>
              <p:cNvSpPr txBox="1"/>
              <p:nvPr/>
            </p:nvSpPr>
            <p:spPr>
              <a:xfrm>
                <a:off x="6401985" y="4285193"/>
                <a:ext cx="466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05CD72D-AFA1-7977-FE18-09B53D162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985" y="4285193"/>
                <a:ext cx="46609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>
            <a:extLst>
              <a:ext uri="{FF2B5EF4-FFF2-40B4-BE49-F238E27FC236}">
                <a16:creationId xmlns:a16="http://schemas.microsoft.com/office/drawing/2014/main" id="{B09B3803-107E-AE71-308F-7EEE10D77F6F}"/>
              </a:ext>
            </a:extLst>
          </p:cNvPr>
          <p:cNvSpPr/>
          <p:nvPr/>
        </p:nvSpPr>
        <p:spPr>
          <a:xfrm>
            <a:off x="4490045" y="3377099"/>
            <a:ext cx="323166" cy="323166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0090BD3-BDD9-B67E-BAE0-3914FB713036}"/>
                  </a:ext>
                </a:extLst>
              </p:cNvPr>
              <p:cNvSpPr txBox="1"/>
              <p:nvPr/>
            </p:nvSpPr>
            <p:spPr>
              <a:xfrm>
                <a:off x="4427636" y="3303308"/>
                <a:ext cx="4660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0090BD3-BDD9-B67E-BAE0-3914FB713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636" y="3303308"/>
                <a:ext cx="466089" cy="369332"/>
              </a:xfrm>
              <a:prstGeom prst="rect">
                <a:avLst/>
              </a:prstGeom>
              <a:blipFill>
                <a:blip r:embed="rId6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>
            <a:extLst>
              <a:ext uri="{FF2B5EF4-FFF2-40B4-BE49-F238E27FC236}">
                <a16:creationId xmlns:a16="http://schemas.microsoft.com/office/drawing/2014/main" id="{1B22A327-0FD5-DBEE-573F-AF317EB58341}"/>
              </a:ext>
            </a:extLst>
          </p:cNvPr>
          <p:cNvSpPr/>
          <p:nvPr/>
        </p:nvSpPr>
        <p:spPr>
          <a:xfrm>
            <a:off x="6830235" y="3252411"/>
            <a:ext cx="323166" cy="323166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BBF709A-76D6-F380-F733-B70BDCF05218}"/>
                  </a:ext>
                </a:extLst>
              </p:cNvPr>
              <p:cNvSpPr txBox="1"/>
              <p:nvPr/>
            </p:nvSpPr>
            <p:spPr>
              <a:xfrm>
                <a:off x="6767826" y="3178620"/>
                <a:ext cx="466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BBF709A-76D6-F380-F733-B70BDCF05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826" y="3178620"/>
                <a:ext cx="46609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Oval 41">
            <a:extLst>
              <a:ext uri="{FF2B5EF4-FFF2-40B4-BE49-F238E27FC236}">
                <a16:creationId xmlns:a16="http://schemas.microsoft.com/office/drawing/2014/main" id="{CAA02D24-321B-B225-9CD8-2C520E4A9FAE}"/>
              </a:ext>
            </a:extLst>
          </p:cNvPr>
          <p:cNvSpPr/>
          <p:nvPr/>
        </p:nvSpPr>
        <p:spPr>
          <a:xfrm>
            <a:off x="5593647" y="3356314"/>
            <a:ext cx="323166" cy="32316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D2D4FFA-3660-BBC7-EFE5-6BC79191E7C8}"/>
              </a:ext>
            </a:extLst>
          </p:cNvPr>
          <p:cNvSpPr/>
          <p:nvPr/>
        </p:nvSpPr>
        <p:spPr>
          <a:xfrm>
            <a:off x="6821182" y="3845201"/>
            <a:ext cx="323166" cy="323166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1D3125B-C7F5-A982-67AF-34E35B42F052}"/>
                  </a:ext>
                </a:extLst>
              </p:cNvPr>
              <p:cNvSpPr txBox="1"/>
              <p:nvPr/>
            </p:nvSpPr>
            <p:spPr>
              <a:xfrm>
                <a:off x="6758773" y="3771410"/>
                <a:ext cx="466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1D3125B-C7F5-A982-67AF-34E35B42F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773" y="3771410"/>
                <a:ext cx="466090" cy="369332"/>
              </a:xfrm>
              <a:prstGeom prst="rect">
                <a:avLst/>
              </a:prstGeom>
              <a:blipFill>
                <a:blip r:embed="rId8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B2E0775-2FA3-8422-A2D6-A041664374ED}"/>
                  </a:ext>
                </a:extLst>
              </p:cNvPr>
              <p:cNvSpPr txBox="1"/>
              <p:nvPr/>
            </p:nvSpPr>
            <p:spPr>
              <a:xfrm>
                <a:off x="5043842" y="2971925"/>
                <a:ext cx="4607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B2E0775-2FA3-8422-A2D6-A04166437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842" y="2971925"/>
                <a:ext cx="46076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2B28FCD-876E-E912-CC5B-170CC5D97C3E}"/>
                  </a:ext>
                </a:extLst>
              </p:cNvPr>
              <p:cNvSpPr txBox="1"/>
              <p:nvPr/>
            </p:nvSpPr>
            <p:spPr>
              <a:xfrm>
                <a:off x="5065149" y="3646723"/>
                <a:ext cx="466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2B28FCD-876E-E912-CC5B-170CC5D97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149" y="3646723"/>
                <a:ext cx="46609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8BDAC3C-F0CA-FA25-BC74-60C3BD0B9B50}"/>
                  </a:ext>
                </a:extLst>
              </p:cNvPr>
              <p:cNvSpPr txBox="1"/>
              <p:nvPr/>
            </p:nvSpPr>
            <p:spPr>
              <a:xfrm>
                <a:off x="5531238" y="3282523"/>
                <a:ext cx="433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8BDAC3C-F0CA-FA25-BC74-60C3BD0B9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1238" y="3282523"/>
                <a:ext cx="433387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B4B76EC-BD33-5990-DAFE-96F34DE98ACC}"/>
                  </a:ext>
                </a:extLst>
              </p:cNvPr>
              <p:cNvSpPr txBox="1"/>
              <p:nvPr/>
            </p:nvSpPr>
            <p:spPr>
              <a:xfrm>
                <a:off x="6019459" y="2879730"/>
                <a:ext cx="466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B4B76EC-BD33-5990-DAFE-96F34DE98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459" y="2879730"/>
                <a:ext cx="466090" cy="369332"/>
              </a:xfrm>
              <a:prstGeom prst="rect">
                <a:avLst/>
              </a:prstGeom>
              <a:blipFill>
                <a:blip r:embed="rId1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3CDEBC7-F3BD-A99A-3B49-E93CF6FB85E1}"/>
                  </a:ext>
                </a:extLst>
              </p:cNvPr>
              <p:cNvSpPr txBox="1"/>
              <p:nvPr/>
            </p:nvSpPr>
            <p:spPr>
              <a:xfrm>
                <a:off x="5629911" y="3888236"/>
                <a:ext cx="466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3CDEBC7-F3BD-A99A-3B49-E93CF6FB8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911" y="3888236"/>
                <a:ext cx="466090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1F90753-48ED-CCBF-4652-45DAF6C327CE}"/>
                  </a:ext>
                </a:extLst>
              </p:cNvPr>
              <p:cNvSpPr txBox="1"/>
              <p:nvPr/>
            </p:nvSpPr>
            <p:spPr>
              <a:xfrm>
                <a:off x="6042144" y="3572932"/>
                <a:ext cx="466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1F90753-48ED-CCBF-4652-45DAF6C32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144" y="3572932"/>
                <a:ext cx="466090" cy="369332"/>
              </a:xfrm>
              <a:prstGeom prst="rect">
                <a:avLst/>
              </a:prstGeom>
              <a:blipFill>
                <a:blip r:embed="rId1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B6F1AF0-F999-96C3-80A4-0C7552512476}"/>
                  </a:ext>
                </a:extLst>
              </p:cNvPr>
              <p:cNvSpPr txBox="1"/>
              <p:nvPr/>
            </p:nvSpPr>
            <p:spPr>
              <a:xfrm>
                <a:off x="4396375" y="4855695"/>
                <a:ext cx="3157018" cy="10756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𝒩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B6F1AF0-F999-96C3-80A4-0C7552512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375" y="4855695"/>
                <a:ext cx="3157018" cy="1075615"/>
              </a:xfrm>
              <a:prstGeom prst="rect">
                <a:avLst/>
              </a:prstGeom>
              <a:blipFill>
                <a:blip r:embed="rId15"/>
                <a:stretch>
                  <a:fillRect l="-2811" t="-119767" b="-15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D4192CD-EAB0-2CD0-6079-F370817ED5A7}"/>
                  </a:ext>
                </a:extLst>
              </p:cNvPr>
              <p:cNvSpPr txBox="1"/>
              <p:nvPr/>
            </p:nvSpPr>
            <p:spPr>
              <a:xfrm>
                <a:off x="8293286" y="2804379"/>
                <a:ext cx="3474028" cy="1073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Ubuntu Light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Ubuntu Light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 err="1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D4192CD-EAB0-2CD0-6079-F370817ED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3286" y="2804379"/>
                <a:ext cx="3474028" cy="1073755"/>
              </a:xfrm>
              <a:prstGeom prst="rect">
                <a:avLst/>
              </a:prstGeom>
              <a:blipFill>
                <a:blip r:embed="rId16"/>
                <a:stretch>
                  <a:fillRect l="-7273" t="-118605" b="-15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1B3990C-6213-F04D-3E40-C0A5206FC904}"/>
              </a:ext>
            </a:extLst>
          </p:cNvPr>
          <p:cNvSpPr txBox="1"/>
          <p:nvPr/>
        </p:nvSpPr>
        <p:spPr>
          <a:xfrm>
            <a:off x="8205977" y="4080798"/>
            <a:ext cx="35613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Ubuntu Light"/>
                <a:cs typeface="Ubuntu Light"/>
              </a:rPr>
              <a:t>Intuitively: the weights represent how much “attention” each element pays to each other element (based on their distance in a learned feature space)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Ubuntu Light"/>
                <a:cs typeface="Ubuntu Light"/>
              </a:rPr>
              <a:t>I am eliding details here; see </a:t>
            </a:r>
            <a:r>
              <a:rPr lang="en-US" dirty="0">
                <a:solidFill>
                  <a:schemeClr val="bg1"/>
                </a:solidFill>
                <a:latin typeface="Ubuntu Light"/>
                <a:cs typeface="Ubuntu Light"/>
                <a:hlinkClick r:id="rId17"/>
              </a:rPr>
              <a:t>The Illustrated Transformer </a:t>
            </a:r>
            <a:r>
              <a:rPr lang="en-US" dirty="0">
                <a:solidFill>
                  <a:schemeClr val="bg1"/>
                </a:solidFill>
                <a:latin typeface="Ubuntu Light"/>
                <a:cs typeface="Ubuntu Light"/>
              </a:rPr>
              <a:t>for an exhaustive tutorial</a:t>
            </a:r>
          </a:p>
        </p:txBody>
      </p:sp>
    </p:spTree>
    <p:extLst>
      <p:ext uri="{BB962C8B-B14F-4D97-AF65-F5344CB8AC3E}">
        <p14:creationId xmlns:p14="http://schemas.microsoft.com/office/powerpoint/2010/main" val="93904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CF60-31CB-3415-1B61-2625AAA33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Geometry representation and network architecture are tightly coupled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FDD997-187D-05EB-28D2-823BECBA4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82775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Images (Views)</a:t>
            </a:r>
          </a:p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34C69-2902-F404-B34C-338FE07F6A52}"/>
              </a:ext>
            </a:extLst>
          </p:cNvPr>
          <p:cNvGrpSpPr/>
          <p:nvPr/>
        </p:nvGrpSpPr>
        <p:grpSpPr>
          <a:xfrm>
            <a:off x="6495769" y="1417638"/>
            <a:ext cx="4083982" cy="3150607"/>
            <a:chOff x="6492089" y="1593409"/>
            <a:chExt cx="4083982" cy="31506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D5D6982-1E07-7783-7A73-8A86DB3A1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92089" y="1593409"/>
              <a:ext cx="3993444" cy="315060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3B56F71-6AEA-B3EC-D48D-944204F50CB4}"/>
                </a:ext>
              </a:extLst>
            </p:cNvPr>
            <p:cNvSpPr/>
            <p:nvPr/>
          </p:nvSpPr>
          <p:spPr>
            <a:xfrm>
              <a:off x="10413109" y="1837854"/>
              <a:ext cx="162962" cy="23629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AFC81E5-6C24-ACFF-7A8F-F7A0A77D39F9}"/>
              </a:ext>
            </a:extLst>
          </p:cNvPr>
          <p:cNvSpPr txBox="1"/>
          <p:nvPr/>
        </p:nvSpPr>
        <p:spPr>
          <a:xfrm>
            <a:off x="5994400" y="4741749"/>
            <a:ext cx="51846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Can exploit well-developed methods from 2D image processing / vision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Examples: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  <a:hlinkClick r:id="rId3"/>
              </a:rPr>
              <a:t>Shape classification</a:t>
            </a:r>
            <a:endParaRPr lang="en-US" sz="2000" dirty="0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  <a:hlinkClick r:id="rId4"/>
              </a:rPr>
              <a:t>Shape segmentation</a:t>
            </a:r>
            <a:endParaRPr lang="en-US" sz="2000" dirty="0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  <a:hlinkClick r:id="rId5"/>
              </a:rPr>
              <a:t>Shape reconstruction from sketches</a:t>
            </a:r>
            <a:endParaRPr lang="en-US" sz="2000" dirty="0">
              <a:solidFill>
                <a:schemeClr val="bg1"/>
              </a:solidFill>
              <a:latin typeface="Ubuntu Light"/>
              <a:cs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251690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CF60-31CB-3415-1B61-2625AAA33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Geometry representation and network architecture are tightly coupled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FDD997-187D-05EB-28D2-823BECBA4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82775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Images (Views)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3D Grids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B2EB8-4EEA-41BD-D162-40FB7647B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588" y="1600201"/>
            <a:ext cx="6228030" cy="23236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CA340E-DF7E-1703-EDA3-D50E0236B50D}"/>
              </a:ext>
            </a:extLst>
          </p:cNvPr>
          <p:cNvSpPr txBox="1"/>
          <p:nvPr/>
        </p:nvSpPr>
        <p:spPr>
          <a:xfrm>
            <a:off x="5162807" y="4179157"/>
            <a:ext cx="61178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Can straightforwardly extend methods from image processing / vision for learning on 2D grids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Of note: architectures for </a:t>
            </a:r>
            <a:r>
              <a:rPr lang="en-US" sz="2000" i="1" dirty="0">
                <a:solidFill>
                  <a:schemeClr val="bg1"/>
                </a:solidFill>
                <a:latin typeface="Ubuntu Light"/>
                <a:cs typeface="Ubuntu Light"/>
              </a:rPr>
              <a:t>adaptive</a:t>
            </a: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 grids (e.g. octrees)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For </a:t>
            </a: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  <a:hlinkClick r:id="rId3"/>
              </a:rPr>
              <a:t>3D shape analysis</a:t>
            </a:r>
            <a:endParaRPr lang="en-US" sz="2000" dirty="0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For </a:t>
            </a: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  <a:hlinkClick r:id="rId4"/>
              </a:rPr>
              <a:t>3D shape generation</a:t>
            </a:r>
            <a:endParaRPr lang="en-US" sz="2000" dirty="0">
              <a:solidFill>
                <a:schemeClr val="bg1"/>
              </a:solidFill>
              <a:latin typeface="Ubuntu Light"/>
              <a:cs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94575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CF60-31CB-3415-1B61-2625AAA33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Geometry representation and network architecture are tightly coupled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FDD997-187D-05EB-28D2-823BECBA4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82775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Images (Views)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3D Grids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CAD Reps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2" descr="Fusion 360 Gallery Segmentation Dataset">
            <a:extLst>
              <a:ext uri="{FF2B5EF4-FFF2-40B4-BE49-F238E27FC236}">
                <a16:creationId xmlns:a16="http://schemas.microsoft.com/office/drawing/2014/main" id="{1A3280A1-B89F-4841-890D-20767EAF0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636" y="1627362"/>
            <a:ext cx="5776112" cy="248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F489F8-6D46-FB10-533E-0984E06CFFDA}"/>
              </a:ext>
            </a:extLst>
          </p:cNvPr>
          <p:cNvSpPr txBox="1"/>
          <p:nvPr/>
        </p:nvSpPr>
        <p:spPr>
          <a:xfrm>
            <a:off x="5162807" y="4179157"/>
            <a:ext cx="6117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Networks for </a:t>
            </a:r>
            <a:r>
              <a:rPr lang="en-US" sz="2000" i="1" dirty="0">
                <a:solidFill>
                  <a:schemeClr val="bg1"/>
                </a:solidFill>
                <a:latin typeface="Ubuntu Light"/>
                <a:cs typeface="Ubuntu Light"/>
              </a:rPr>
              <a:t>analyzing</a:t>
            </a: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 boundary representations (B-Reps): </a:t>
            </a: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  <a:hlinkClick r:id="rId3"/>
              </a:rPr>
              <a:t>SB-GCN</a:t>
            </a: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, </a:t>
            </a: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  <a:hlinkClick r:id="rId4"/>
              </a:rPr>
              <a:t>BRepNet</a:t>
            </a: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, ...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Networks for </a:t>
            </a:r>
            <a:r>
              <a:rPr lang="en-US" sz="2000" i="1" dirty="0">
                <a:solidFill>
                  <a:schemeClr val="bg1"/>
                </a:solidFill>
                <a:latin typeface="Ubuntu Light"/>
                <a:cs typeface="Ubuntu Light"/>
              </a:rPr>
              <a:t>synthesizing</a:t>
            </a: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 CAD modeling sequences (programs): </a:t>
            </a: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  <a:hlinkClick r:id="rId5"/>
              </a:rPr>
              <a:t>DeepCAD</a:t>
            </a: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, </a:t>
            </a: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  <a:hlinkClick r:id="rId6"/>
              </a:rPr>
              <a:t>SkexGen</a:t>
            </a: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, ...</a:t>
            </a:r>
          </a:p>
        </p:txBody>
      </p:sp>
    </p:spTree>
    <p:extLst>
      <p:ext uri="{BB962C8B-B14F-4D97-AF65-F5344CB8AC3E}">
        <p14:creationId xmlns:p14="http://schemas.microsoft.com/office/powerpoint/2010/main" val="319579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CF60-31CB-3415-1B61-2625AAA33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Geometry representation and network architecture are tightly coupled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FDD997-187D-05EB-28D2-823BECBA4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82775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Images (Views)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3D Grids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CAD Reps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Point Clouds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Meshes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DE7F5F-09BC-A3ED-3D7A-632FBC31C6AF}"/>
              </a:ext>
            </a:extLst>
          </p:cNvPr>
          <p:cNvSpPr txBox="1"/>
          <p:nvPr/>
        </p:nvSpPr>
        <p:spPr>
          <a:xfrm>
            <a:off x="5171860" y="4541295"/>
            <a:ext cx="64105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Where the most (and most influential) architectural innovation has been happening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Ubuntu Light"/>
              <a:cs typeface="Ubuntu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Let’s look in a bit more detail at an example of each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5A9C5-6FF0-8BDF-F31A-47BBD1E84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702"/>
          <a:stretch/>
        </p:blipFill>
        <p:spPr>
          <a:xfrm>
            <a:off x="6276233" y="1617289"/>
            <a:ext cx="1520227" cy="254478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A63044F-BE95-3195-668C-9B6343690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7" b="95768" l="4969" r="92174">
                        <a14:foregroundMark x1="35776" y1="7906" x2="35776" y2="7906"/>
                        <a14:foregroundMark x1="59752" y1="5234" x2="59752" y2="5234"/>
                        <a14:foregroundMark x1="86211" y1="24053" x2="86211" y2="24053"/>
                        <a14:foregroundMark x1="88199" y1="18708" x2="88199" y2="18708"/>
                        <a14:foregroundMark x1="91553" y1="18820" x2="91553" y2="18820"/>
                        <a14:foregroundMark x1="90807" y1="23608" x2="90807" y2="23608"/>
                        <a14:foregroundMark x1="92298" y1="20935" x2="92298" y2="20935"/>
                        <a14:foregroundMark x1="70062" y1="34967" x2="70062" y2="34967"/>
                        <a14:foregroundMark x1="44596" y1="66815" x2="44596" y2="66815"/>
                        <a14:foregroundMark x1="45590" y1="70045" x2="45590" y2="70045"/>
                        <a14:foregroundMark x1="65963" y1="92094" x2="65963" y2="92094"/>
                        <a14:foregroundMark x1="28323" y1="93987" x2="28323" y2="93987"/>
                        <a14:foregroundMark x1="74037" y1="94432" x2="74037" y2="94432"/>
                        <a14:foregroundMark x1="20870" y1="94989" x2="20870" y2="94989"/>
                        <a14:foregroundMark x1="77267" y1="32071" x2="77267" y2="32071"/>
                        <a14:foregroundMark x1="84348" y1="29176" x2="84348" y2="29176"/>
                        <a14:foregroundMark x1="84348" y1="30735" x2="84348" y2="30735"/>
                        <a14:foregroundMark x1="35528" y1="4454" x2="35528" y2="4454"/>
                        <a14:foregroundMark x1="61491" y1="4120" x2="61491" y2="4120"/>
                        <a14:foregroundMark x1="7950" y1="9465" x2="7950" y2="9465"/>
                        <a14:foregroundMark x1="12919" y1="5011" x2="12919" y2="5011"/>
                        <a14:foregroundMark x1="6211" y1="22829" x2="6211" y2="22829"/>
                        <a14:foregroundMark x1="13292" y1="3675" x2="13292" y2="3675"/>
                        <a14:foregroundMark x1="35155" y1="3563" x2="35155" y2="3563"/>
                        <a14:foregroundMark x1="61863" y1="3118" x2="61863" y2="3118"/>
                        <a14:foregroundMark x1="35404" y1="3563" x2="35404" y2="3563"/>
                        <a14:foregroundMark x1="35776" y1="3118" x2="35776" y2="3118"/>
                        <a14:foregroundMark x1="14161" y1="3118" x2="14161" y2="3118"/>
                        <a14:foregroundMark x1="4969" y1="14031" x2="4969" y2="14031"/>
                        <a14:foregroundMark x1="6211" y1="16592" x2="6211" y2="16592"/>
                        <a14:foregroundMark x1="7081" y1="25612" x2="7081" y2="25612"/>
                        <a14:foregroundMark x1="10559" y1="28285" x2="10559" y2="28285"/>
                        <a14:foregroundMark x1="18012" y1="34187" x2="18012" y2="34187"/>
                        <a14:foregroundMark x1="19752" y1="34633" x2="19752" y2="34633"/>
                        <a14:foregroundMark x1="16149" y1="31737" x2="16149" y2="31737"/>
                        <a14:foregroundMark x1="12298" y1="30512" x2="12298" y2="30512"/>
                        <a14:foregroundMark x1="79876" y1="95768" x2="79876" y2="95768"/>
                        <a14:foregroundMark x1="74907" y1="95768" x2="74907" y2="95768"/>
                        <a14:backgroundMark x1="17143" y1="34633" x2="17143" y2="34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293" y="1600201"/>
            <a:ext cx="2242657" cy="250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90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A5B3A-FFE4-99A8-C005-C28524CD5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919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Two interpretations of our course title</a:t>
            </a:r>
            <a:br>
              <a:rPr lang="en-US" dirty="0"/>
            </a:br>
            <a:r>
              <a:rPr lang="en-US" i="1" dirty="0"/>
              <a:t>Deep Learning for Geometry Processing</a:t>
            </a:r>
          </a:p>
          <a:p>
            <a:endParaRPr lang="en-US" i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Using neural networks to solve prediction problems involving 3D geometry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Using neural networks </a:t>
            </a:r>
            <a:r>
              <a:rPr lang="en-US" i="1" dirty="0"/>
              <a:t>as a representation of </a:t>
            </a:r>
            <a:r>
              <a:rPr lang="en-US" dirty="0"/>
              <a:t>3D geometry</a:t>
            </a:r>
            <a:endParaRPr lang="en-US" b="1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3BD4B71-1274-B450-C5B4-BD5A8814F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4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D833-A081-C7CB-78A4-87DECCA28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Point Cloud Architecture: </a:t>
            </a:r>
            <a:r>
              <a:rPr lang="en-US" dirty="0" err="1"/>
              <a:t>PointNet</a:t>
            </a:r>
            <a:endParaRPr lang="en-US" dirty="0"/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596E3974-93D0-113E-DF32-F2C62C0C6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0" r="93767" b="51111"/>
          <a:stretch/>
        </p:blipFill>
        <p:spPr bwMode="auto">
          <a:xfrm>
            <a:off x="455691" y="2027976"/>
            <a:ext cx="703153" cy="177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7BB4B7-4092-0ED3-9594-F50BED9923A7}"/>
              </a:ext>
            </a:extLst>
          </p:cNvPr>
          <p:cNvSpPr txBox="1"/>
          <p:nvPr/>
        </p:nvSpPr>
        <p:spPr>
          <a:xfrm>
            <a:off x="11303615" y="6443961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buntu Light"/>
                <a:cs typeface="Ubuntu Light"/>
                <a:hlinkClick r:id="rId3"/>
              </a:rPr>
              <a:t>Source</a:t>
            </a:r>
            <a:endParaRPr lang="en-US" dirty="0">
              <a:latin typeface="Ubuntu Light"/>
              <a:cs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156139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D833-A081-C7CB-78A4-87DECCA28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Point Cloud Architecture: </a:t>
            </a:r>
            <a:r>
              <a:rPr lang="en-US" dirty="0" err="1"/>
              <a:t>PointNet</a:t>
            </a:r>
            <a:endParaRPr lang="en-US" dirty="0"/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596E3974-93D0-113E-DF32-F2C62C0C6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50" r="64395" b="51111"/>
          <a:stretch/>
        </p:blipFill>
        <p:spPr bwMode="auto">
          <a:xfrm>
            <a:off x="455691" y="2027976"/>
            <a:ext cx="4016721" cy="177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F987747-C702-DCAA-540E-9758DF409E15}"/>
              </a:ext>
            </a:extLst>
          </p:cNvPr>
          <p:cNvGrpSpPr/>
          <p:nvPr/>
        </p:nvGrpSpPr>
        <p:grpSpPr>
          <a:xfrm>
            <a:off x="2688880" y="3621386"/>
            <a:ext cx="2833734" cy="1533571"/>
            <a:chOff x="2688880" y="3621386"/>
            <a:chExt cx="2833734" cy="15335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F0C767A-784D-87F2-6BFA-7E4CFF8B4E63}"/>
                </a:ext>
              </a:extLst>
            </p:cNvPr>
            <p:cNvSpPr txBox="1"/>
            <p:nvPr/>
          </p:nvSpPr>
          <p:spPr>
            <a:xfrm>
              <a:off x="2688880" y="4508626"/>
              <a:ext cx="28337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Ubuntu Light"/>
                  <a:cs typeface="Ubuntu Light"/>
                </a:rPr>
                <a:t>Each point independently processed by an MLP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544D044-9405-BB4A-4BB1-74813A9A02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40729" y="3621386"/>
              <a:ext cx="443620" cy="88724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D41571-D90F-AA13-C7ED-E14F595E44B8}"/>
              </a:ext>
            </a:extLst>
          </p:cNvPr>
          <p:cNvGrpSpPr/>
          <p:nvPr/>
        </p:nvGrpSpPr>
        <p:grpSpPr>
          <a:xfrm>
            <a:off x="251989" y="3259248"/>
            <a:ext cx="2833734" cy="1618709"/>
            <a:chOff x="251989" y="3259248"/>
            <a:chExt cx="2833734" cy="1618709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7ED5070-FD00-83CC-0FE4-7342EEAE7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12752" y="3259248"/>
              <a:ext cx="511522" cy="1122629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C67CF0-B71D-131B-0DF3-93B585834721}"/>
                </a:ext>
              </a:extLst>
            </p:cNvPr>
            <p:cNvSpPr txBox="1"/>
            <p:nvPr/>
          </p:nvSpPr>
          <p:spPr>
            <a:xfrm>
              <a:off x="251989" y="4508625"/>
              <a:ext cx="28337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Ubuntu Light"/>
                  <a:cs typeface="Ubuntu Light"/>
                </a:rPr>
                <a:t>Ignore this for now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F0D9DE6-59EB-4F5C-1827-50EC22809805}"/>
              </a:ext>
            </a:extLst>
          </p:cNvPr>
          <p:cNvSpPr txBox="1"/>
          <p:nvPr/>
        </p:nvSpPr>
        <p:spPr>
          <a:xfrm>
            <a:off x="11303615" y="6443961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buntu Light"/>
                <a:cs typeface="Ubuntu Light"/>
                <a:hlinkClick r:id="rId3"/>
              </a:rPr>
              <a:t>Source</a:t>
            </a:r>
            <a:endParaRPr lang="en-US" dirty="0">
              <a:latin typeface="Ubuntu Light"/>
              <a:cs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102968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D833-A081-C7CB-78A4-87DECCA28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Point Cloud Architecture: </a:t>
            </a:r>
            <a:r>
              <a:rPr lang="en-US" dirty="0" err="1"/>
              <a:t>PointNet</a:t>
            </a:r>
            <a:endParaRPr lang="en-US" dirty="0"/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596E3974-93D0-113E-DF32-F2C62C0C6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850" r="27158" b="51111"/>
          <a:stretch/>
        </p:blipFill>
        <p:spPr bwMode="auto">
          <a:xfrm>
            <a:off x="455691" y="2027976"/>
            <a:ext cx="8217529" cy="177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B571AF3-F077-728F-98DA-D8ACAE7C003C}"/>
              </a:ext>
            </a:extLst>
          </p:cNvPr>
          <p:cNvGrpSpPr/>
          <p:nvPr/>
        </p:nvGrpSpPr>
        <p:grpSpPr>
          <a:xfrm>
            <a:off x="5739898" y="3494637"/>
            <a:ext cx="2833734" cy="1937318"/>
            <a:chOff x="5739898" y="3494637"/>
            <a:chExt cx="2833734" cy="193731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F0C767A-784D-87F2-6BFA-7E4CFF8B4E63}"/>
                </a:ext>
              </a:extLst>
            </p:cNvPr>
            <p:cNvSpPr txBox="1"/>
            <p:nvPr/>
          </p:nvSpPr>
          <p:spPr>
            <a:xfrm>
              <a:off x="5739898" y="4508625"/>
              <a:ext cx="2833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Ubuntu Light"/>
                  <a:cs typeface="Ubuntu Light"/>
                </a:rPr>
                <a:t>Each point independently processed by another MLP (deep = more layers)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544D044-9405-BB4A-4BB1-74813A9A02CC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flipH="1" flipV="1">
              <a:off x="6853473" y="3494637"/>
              <a:ext cx="303292" cy="1013988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D801F8-8DBD-231C-7D10-00789604A837}"/>
              </a:ext>
            </a:extLst>
          </p:cNvPr>
          <p:cNvGrpSpPr/>
          <p:nvPr/>
        </p:nvGrpSpPr>
        <p:grpSpPr>
          <a:xfrm>
            <a:off x="251989" y="3259248"/>
            <a:ext cx="4736470" cy="1618709"/>
            <a:chOff x="251989" y="3259248"/>
            <a:chExt cx="4736470" cy="1618709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7ED5070-FD00-83CC-0FE4-7342EEAE7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12752" y="3259248"/>
              <a:ext cx="511522" cy="1122629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C67CF0-B71D-131B-0DF3-93B585834721}"/>
                </a:ext>
              </a:extLst>
            </p:cNvPr>
            <p:cNvSpPr txBox="1"/>
            <p:nvPr/>
          </p:nvSpPr>
          <p:spPr>
            <a:xfrm>
              <a:off x="251989" y="4508625"/>
              <a:ext cx="28337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Ubuntu Light"/>
                  <a:cs typeface="Ubuntu Light"/>
                </a:rPr>
                <a:t>Ignore these for now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8CDC109-99EF-E678-C683-26CC008A00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1020" y="3259248"/>
              <a:ext cx="2487439" cy="1249377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DB07242-5B6F-4062-C0DD-C86ECAE98ECE}"/>
              </a:ext>
            </a:extLst>
          </p:cNvPr>
          <p:cNvSpPr txBox="1"/>
          <p:nvPr/>
        </p:nvSpPr>
        <p:spPr>
          <a:xfrm>
            <a:off x="11303615" y="6443961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buntu Light"/>
                <a:cs typeface="Ubuntu Light"/>
                <a:hlinkClick r:id="rId3"/>
              </a:rPr>
              <a:t>Source</a:t>
            </a:r>
            <a:endParaRPr lang="en-US" dirty="0">
              <a:latin typeface="Ubuntu Light"/>
              <a:cs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298046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D833-A081-C7CB-78A4-87DECCA28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Point Cloud Architecture: </a:t>
            </a:r>
            <a:r>
              <a:rPr lang="en-US" dirty="0" err="1"/>
              <a:t>PointNet</a:t>
            </a:r>
            <a:endParaRPr lang="en-US" dirty="0"/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596E3974-93D0-113E-DF32-F2C62C0C6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5850" r="12873" b="51111"/>
          <a:stretch/>
        </p:blipFill>
        <p:spPr bwMode="auto">
          <a:xfrm>
            <a:off x="455691" y="2027976"/>
            <a:ext cx="9829046" cy="177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0C767A-784D-87F2-6BFA-7E4CFF8B4E63}"/>
              </a:ext>
            </a:extLst>
          </p:cNvPr>
          <p:cNvSpPr txBox="1"/>
          <p:nvPr/>
        </p:nvSpPr>
        <p:spPr>
          <a:xfrm>
            <a:off x="7690918" y="4309448"/>
            <a:ext cx="3490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Ubuntu Light"/>
                <a:cs typeface="Ubuntu Light"/>
              </a:rPr>
              <a:t>Compute global descriptor of the whole point cloud by element-wise maximum across the feature vectors for all points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544D044-9405-BB4A-4BB1-74813A9A02CC}"/>
              </a:ext>
            </a:extLst>
          </p:cNvPr>
          <p:cNvCxnSpPr>
            <a:cxnSpLocks/>
          </p:cNvCxnSpPr>
          <p:nvPr/>
        </p:nvCxnSpPr>
        <p:spPr>
          <a:xfrm flipV="1">
            <a:off x="8863343" y="3295461"/>
            <a:ext cx="488886" cy="90534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21D07D1-39E1-C5CB-630C-C1AE40389893}"/>
              </a:ext>
            </a:extLst>
          </p:cNvPr>
          <p:cNvSpPr txBox="1"/>
          <p:nvPr/>
        </p:nvSpPr>
        <p:spPr>
          <a:xfrm>
            <a:off x="11303615" y="6443961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buntu Light"/>
                <a:cs typeface="Ubuntu Light"/>
                <a:hlinkClick r:id="rId3"/>
              </a:rPr>
              <a:t>Source</a:t>
            </a:r>
            <a:endParaRPr lang="en-US" dirty="0">
              <a:latin typeface="Ubuntu Light"/>
              <a:cs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24040843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D833-A081-C7CB-78A4-87DECCA28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Point Cloud Architecture: </a:t>
            </a:r>
            <a:r>
              <a:rPr lang="en-US" dirty="0" err="1"/>
              <a:t>PointNet</a:t>
            </a:r>
            <a:endParaRPr lang="en-US" dirty="0"/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596E3974-93D0-113E-DF32-F2C62C0C6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397" r="32" b="51111"/>
          <a:stretch/>
        </p:blipFill>
        <p:spPr bwMode="auto">
          <a:xfrm>
            <a:off x="455691" y="1729212"/>
            <a:ext cx="11277600" cy="207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298FFD-C06E-8CC3-122C-AB12F419A0D6}"/>
              </a:ext>
            </a:extLst>
          </p:cNvPr>
          <p:cNvSpPr txBox="1"/>
          <p:nvPr/>
        </p:nvSpPr>
        <p:spPr>
          <a:xfrm>
            <a:off x="11303615" y="6443961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buntu Light"/>
                <a:cs typeface="Ubuntu Light"/>
                <a:hlinkClick r:id="rId3"/>
              </a:rPr>
              <a:t>Source</a:t>
            </a:r>
            <a:endParaRPr lang="en-US" dirty="0">
              <a:latin typeface="Ubuntu Light"/>
              <a:cs typeface="Ubuntu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AD8D14-6888-6D59-BFBC-5D614D250547}"/>
              </a:ext>
            </a:extLst>
          </p:cNvPr>
          <p:cNvSpPr txBox="1"/>
          <p:nvPr/>
        </p:nvSpPr>
        <p:spPr>
          <a:xfrm>
            <a:off x="8243180" y="4768539"/>
            <a:ext cx="3490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Ubuntu Light"/>
                <a:cs typeface="Ubuntu Light"/>
              </a:rPr>
              <a:t>One more MLP to map this global feature into (log) probabilities for each class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19013D-EEB9-A36F-6A10-F50EADAC6C1D}"/>
              </a:ext>
            </a:extLst>
          </p:cNvPr>
          <p:cNvCxnSpPr>
            <a:cxnSpLocks/>
          </p:cNvCxnSpPr>
          <p:nvPr/>
        </p:nvCxnSpPr>
        <p:spPr>
          <a:xfrm flipV="1">
            <a:off x="10104314" y="3863192"/>
            <a:ext cx="488886" cy="90534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1321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D833-A081-C7CB-78A4-87DECCA28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Point Cloud Architecture: </a:t>
            </a:r>
            <a:r>
              <a:rPr lang="en-US" dirty="0" err="1"/>
              <a:t>PointNet</a:t>
            </a:r>
            <a:endParaRPr lang="en-US" dirty="0"/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596E3974-93D0-113E-DF32-F2C62C0C6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397" r="32" b="51111"/>
          <a:stretch/>
        </p:blipFill>
        <p:spPr bwMode="auto">
          <a:xfrm>
            <a:off x="455691" y="1729212"/>
            <a:ext cx="11277600" cy="207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9ADC21-9CBC-129E-099C-561569545E01}"/>
              </a:ext>
            </a:extLst>
          </p:cNvPr>
          <p:cNvSpPr txBox="1"/>
          <p:nvPr/>
        </p:nvSpPr>
        <p:spPr>
          <a:xfrm>
            <a:off x="1419133" y="4227970"/>
            <a:ext cx="93688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buntu Light"/>
                <a:cs typeface="Ubuntu Light"/>
              </a:rPr>
              <a:t>Key idea:</a:t>
            </a:r>
            <a:br>
              <a:rPr lang="en-US" sz="2000" b="1" dirty="0">
                <a:solidFill>
                  <a:schemeClr val="bg1"/>
                </a:solidFill>
                <a:latin typeface="Ubuntu Light"/>
                <a:cs typeface="Ubuntu Light"/>
              </a:rPr>
            </a:br>
            <a:br>
              <a:rPr lang="en-US" sz="2000" b="1" dirty="0">
                <a:solidFill>
                  <a:schemeClr val="bg1"/>
                </a:solidFill>
                <a:latin typeface="Ubuntu Light"/>
                <a:cs typeface="Ubuntu Light"/>
              </a:rPr>
            </a:b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Individually (locally) process each point into a higher-dimensional feature space, then combine per-point features via an </a:t>
            </a:r>
            <a:r>
              <a:rPr lang="en-US" sz="2000" i="1" dirty="0">
                <a:solidFill>
                  <a:schemeClr val="bg1"/>
                </a:solidFill>
                <a:latin typeface="Ubuntu Light"/>
                <a:cs typeface="Ubuntu Light"/>
              </a:rPr>
              <a:t>order-invariant function </a:t>
            </a: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(e.g. max) to produce a global feature descriptor</a:t>
            </a:r>
          </a:p>
          <a:p>
            <a:endParaRPr lang="en-US" sz="2000" dirty="0">
              <a:solidFill>
                <a:schemeClr val="bg1"/>
              </a:solidFill>
              <a:latin typeface="Ubuntu Light"/>
              <a:cs typeface="Ubuntu Light"/>
            </a:endParaRPr>
          </a:p>
          <a:p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Order invariance is key, as points in a point cloud are not ordered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298FFD-C06E-8CC3-122C-AB12F419A0D6}"/>
              </a:ext>
            </a:extLst>
          </p:cNvPr>
          <p:cNvSpPr txBox="1"/>
          <p:nvPr/>
        </p:nvSpPr>
        <p:spPr>
          <a:xfrm>
            <a:off x="11303615" y="6443961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buntu Light"/>
                <a:cs typeface="Ubuntu Light"/>
                <a:hlinkClick r:id="rId3"/>
              </a:rPr>
              <a:t>Source</a:t>
            </a:r>
            <a:endParaRPr lang="en-US" dirty="0">
              <a:latin typeface="Ubuntu Light"/>
              <a:cs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148252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D833-A081-C7CB-78A4-87DECCA28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Point Cloud Architecture: </a:t>
            </a:r>
            <a:r>
              <a:rPr lang="en-US" dirty="0" err="1"/>
              <a:t>PointNet</a:t>
            </a:r>
            <a:endParaRPr lang="en-US" dirty="0"/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596E3974-93D0-113E-DF32-F2C62C0C6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397" r="32" b="12682"/>
          <a:stretch/>
        </p:blipFill>
        <p:spPr bwMode="auto">
          <a:xfrm>
            <a:off x="455691" y="1729212"/>
            <a:ext cx="1127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D39760-AF0B-5D8E-E8B9-E6F91F46DC7D}"/>
              </a:ext>
            </a:extLst>
          </p:cNvPr>
          <p:cNvSpPr/>
          <p:nvPr/>
        </p:nvSpPr>
        <p:spPr>
          <a:xfrm>
            <a:off x="5169529" y="3784349"/>
            <a:ext cx="6699564" cy="17925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0C767A-784D-87F2-6BFA-7E4CFF8B4E63}"/>
              </a:ext>
            </a:extLst>
          </p:cNvPr>
          <p:cNvSpPr txBox="1"/>
          <p:nvPr/>
        </p:nvSpPr>
        <p:spPr>
          <a:xfrm>
            <a:off x="545469" y="5450187"/>
            <a:ext cx="9042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Ubuntu Light"/>
                <a:cs typeface="Ubuntu Light"/>
              </a:rPr>
              <a:t>(Optionally) transform input points and intermediate vectors by a predicted matrix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Ubuntu Light"/>
                <a:cs typeface="Ubuntu Light"/>
              </a:rPr>
              <a:t>T-Net is just a smaller </a:t>
            </a:r>
            <a:r>
              <a:rPr lang="en-US" dirty="0" err="1">
                <a:solidFill>
                  <a:schemeClr val="bg1"/>
                </a:solidFill>
                <a:latin typeface="Ubuntu Light"/>
                <a:cs typeface="Ubuntu Light"/>
              </a:rPr>
              <a:t>PointNet</a:t>
            </a:r>
            <a:r>
              <a:rPr lang="en-US" dirty="0">
                <a:solidFill>
                  <a:schemeClr val="bg1"/>
                </a:solidFill>
                <a:latin typeface="Ubuntu Light"/>
                <a:cs typeface="Ubuntu Light"/>
              </a:rPr>
              <a:t> (without the “___ transform” blocks)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Ubuntu Light"/>
                <a:cs typeface="Ubuntu Light"/>
              </a:rPr>
              <a:t>Intuition: learned, input-dependent transform may help ‘canonicalize’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Ubuntu Light"/>
                <a:cs typeface="Ubuntu Light"/>
              </a:rPr>
              <a:t>Empirically leads to slightly better performance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519B8-A2B5-0604-D755-01C758E19F60}"/>
              </a:ext>
            </a:extLst>
          </p:cNvPr>
          <p:cNvSpPr txBox="1"/>
          <p:nvPr/>
        </p:nvSpPr>
        <p:spPr>
          <a:xfrm>
            <a:off x="11303615" y="6443961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buntu Light"/>
                <a:cs typeface="Ubuntu Light"/>
                <a:hlinkClick r:id="rId3"/>
              </a:rPr>
              <a:t>Source</a:t>
            </a:r>
            <a:endParaRPr lang="en-US" dirty="0">
              <a:latin typeface="Ubuntu Light"/>
              <a:cs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176659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7D833-A081-C7CB-78A4-87DECCA28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Point Cloud Architecture: </a:t>
            </a:r>
            <a:r>
              <a:rPr lang="en-US" dirty="0" err="1"/>
              <a:t>PointNet</a:t>
            </a:r>
            <a:endParaRPr lang="en-US" dirty="0"/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596E3974-93D0-113E-DF32-F2C62C0C6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91" y="1786752"/>
            <a:ext cx="11280618" cy="412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ECF452-7180-0954-3221-D9DAFCFDE5B5}"/>
              </a:ext>
            </a:extLst>
          </p:cNvPr>
          <p:cNvSpPr txBox="1"/>
          <p:nvPr/>
        </p:nvSpPr>
        <p:spPr>
          <a:xfrm>
            <a:off x="2694158" y="5909760"/>
            <a:ext cx="9042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Ubuntu Light"/>
                <a:cs typeface="Ubuntu Light"/>
              </a:rPr>
              <a:t>Can be used for segmentation (or other local analysis tasks) with a slight tweak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latin typeface="Ubuntu Light"/>
                <a:cs typeface="Ubuntu Light"/>
              </a:rPr>
              <a:t>Concat</a:t>
            </a:r>
            <a:r>
              <a:rPr lang="en-US" dirty="0">
                <a:solidFill>
                  <a:schemeClr val="bg1"/>
                </a:solidFill>
                <a:latin typeface="Ubuntu Light"/>
                <a:cs typeface="Ubuntu Light"/>
              </a:rPr>
              <a:t> global feature to each point feature </a:t>
            </a:r>
            <a:r>
              <a:rPr lang="en-US" dirty="0">
                <a:solidFill>
                  <a:schemeClr val="bg1"/>
                </a:solidFill>
                <a:latin typeface="Ubuntu Light"/>
                <a:cs typeface="Ubuntu Light"/>
                <a:sym typeface="Wingdings" pitchFamily="2" charset="2"/>
              </a:rPr>
              <a:t> independent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Ubuntu Light"/>
                <a:cs typeface="Ubuntu Light"/>
                <a:sym typeface="Wingdings" pitchFamily="2" charset="2"/>
              </a:rPr>
              <a:t>Intuition: global feature makes point processing “context-aware”</a:t>
            </a:r>
            <a:endParaRPr lang="en-US" dirty="0">
              <a:solidFill>
                <a:schemeClr val="bg1"/>
              </a:solidFill>
              <a:latin typeface="Ubuntu Light"/>
              <a:cs typeface="Ubuntu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7EC3FE-174C-AC90-7D1B-4E69D815A63C}"/>
              </a:ext>
            </a:extLst>
          </p:cNvPr>
          <p:cNvSpPr txBox="1"/>
          <p:nvPr/>
        </p:nvSpPr>
        <p:spPr>
          <a:xfrm>
            <a:off x="11303615" y="6443961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buntu Light"/>
                <a:cs typeface="Ubuntu Light"/>
                <a:hlinkClick r:id="rId3"/>
              </a:rPr>
              <a:t>Source</a:t>
            </a:r>
            <a:endParaRPr lang="en-US" dirty="0">
              <a:latin typeface="Ubuntu Light"/>
              <a:cs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32487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5874-8E33-BF02-5E61-C90E0D2ED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PointNet</a:t>
            </a:r>
            <a:r>
              <a:rPr lang="en-US" dirty="0"/>
              <a:t> can segment 3D object point clouds</a:t>
            </a:r>
          </a:p>
        </p:txBody>
      </p:sp>
      <p:pic>
        <p:nvPicPr>
          <p:cNvPr id="55298" name="Picture 2">
            <a:extLst>
              <a:ext uri="{FF2B5EF4-FFF2-40B4-BE49-F238E27FC236}">
                <a16:creationId xmlns:a16="http://schemas.microsoft.com/office/drawing/2014/main" id="{E8391A93-3518-8CF9-23A3-0FE7C6C24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045" y="1396872"/>
            <a:ext cx="9297909" cy="51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115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56086-65D8-E7C8-B124-74B0709A6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Noteworthy Point Cloud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7A152-29C2-5E25-3954-D8242A811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Dynamic Graph CNN (DGCNN)</a:t>
            </a:r>
            <a:endParaRPr lang="en-US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Point cloud processing using convolution-like learnable layers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Point Transformer</a:t>
            </a:r>
            <a:endParaRPr lang="en-US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Point cloud processing using attention-based learnable layers</a:t>
            </a:r>
          </a:p>
        </p:txBody>
      </p:sp>
    </p:spTree>
    <p:extLst>
      <p:ext uri="{BB962C8B-B14F-4D97-AF65-F5344CB8AC3E}">
        <p14:creationId xmlns:p14="http://schemas.microsoft.com/office/powerpoint/2010/main" val="5402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A4EA3-8E7E-C4C9-6407-3EEA20CA3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This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A5B3A-FFE4-99A8-C005-C28524CD5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919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Two interpretations of our course title</a:t>
            </a:r>
            <a:br>
              <a:rPr lang="en-US" dirty="0"/>
            </a:br>
            <a:r>
              <a:rPr lang="en-US" i="1" dirty="0"/>
              <a:t>Deep Learning for Geometry Processing</a:t>
            </a:r>
          </a:p>
          <a:p>
            <a:endParaRPr lang="en-US" i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Using neural networks to solve prediction problems involving 3D geometry </a:t>
            </a:r>
            <a:r>
              <a:rPr lang="en-US" b="1" dirty="0"/>
              <a:t>(Daniel,  ~40 mins)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Using neural networks </a:t>
            </a:r>
            <a:r>
              <a:rPr lang="en-US" i="1" dirty="0"/>
              <a:t>as a representation of </a:t>
            </a:r>
            <a:r>
              <a:rPr lang="en-US" dirty="0"/>
              <a:t>3D geometry </a:t>
            </a:r>
            <a:r>
              <a:rPr lang="en-US" b="1" dirty="0"/>
              <a:t>(Zoë, ~40 mins)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4805DC-C05F-658A-C965-093EB2D4B442}"/>
              </a:ext>
            </a:extLst>
          </p:cNvPr>
          <p:cNvSpPr txBox="1"/>
          <p:nvPr/>
        </p:nvSpPr>
        <p:spPr>
          <a:xfrm>
            <a:off x="1131683" y="4270588"/>
            <a:ext cx="2818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latin typeface="Ubuntu Light"/>
                <a:cs typeface="Ubuntu Light"/>
              </a:rPr>
              <a:t>5 minute break</a:t>
            </a:r>
          </a:p>
        </p:txBody>
      </p:sp>
    </p:spTree>
    <p:extLst>
      <p:ext uri="{BB962C8B-B14F-4D97-AF65-F5344CB8AC3E}">
        <p14:creationId xmlns:p14="http://schemas.microsoft.com/office/powerpoint/2010/main" val="18737485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DE0F5-8ABC-0F19-F597-43BA5B438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Mesh Architecture: </a:t>
            </a:r>
            <a:r>
              <a:rPr lang="en-US" dirty="0" err="1"/>
              <a:t>MeshCNN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B4064-6410-FE9B-4894-47F33B6AC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789914"/>
          </a:xfrm>
        </p:spPr>
        <p:txBody>
          <a:bodyPr/>
          <a:lstStyle/>
          <a:p>
            <a:r>
              <a:rPr lang="en-US" b="1" dirty="0"/>
              <a:t>Key idea: </a:t>
            </a:r>
            <a:r>
              <a:rPr lang="en-US" dirty="0"/>
              <a:t>define a convolution operator on mesh edges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061DB9D-E595-0ABC-7472-30B07F6CB9FE}"/>
                  </a:ext>
                </a:extLst>
              </p:cNvPr>
              <p:cNvSpPr txBox="1"/>
              <p:nvPr/>
            </p:nvSpPr>
            <p:spPr>
              <a:xfrm>
                <a:off x="4831556" y="3793949"/>
                <a:ext cx="5896801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In manifold mesh (without boundaries), every edge</a:t>
                </a:r>
                <a:r>
                  <a:rPr lang="en-US" sz="2000" b="1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Ubuntu Light"/>
                      </a:rPr>
                      <m:t>𝐞</m:t>
                    </m:r>
                  </m:oMath>
                </a14:m>
                <a:r>
                  <a:rPr lang="en-US" sz="2000" b="1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 </a:t>
                </a:r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has four neighbor edges </a:t>
                </a:r>
                <a14:m>
                  <m:oMath xmlns:m="http://schemas.openxmlformats.org/officeDocument/2006/math">
                    <m:r>
                      <a:rPr lang="en-US" sz="2000" b="1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Ubuntu Light"/>
                      </a:rPr>
                      <m:t>𝐚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1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Ubuntu Light"/>
                      </a:rPr>
                      <m:t>𝐛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1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Ubuntu Light"/>
                      </a:rPr>
                      <m:t>𝐜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, and </a:t>
                </a:r>
                <a14:m>
                  <m:oMath xmlns:m="http://schemas.openxmlformats.org/officeDocument/2006/math">
                    <m:r>
                      <a:rPr lang="en-US" sz="2000" b="1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Ubuntu Light"/>
                      </a:rPr>
                      <m:t>𝐝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Ordering of </a:t>
                </a:r>
                <a14:m>
                  <m:oMath xmlns:m="http://schemas.openxmlformats.org/officeDocument/2006/math">
                    <m:r>
                      <a:rPr lang="en-US" sz="2000" b="1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Ubuntu Light"/>
                      </a:rPr>
                      <m:t>𝐚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1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Ubuntu Light"/>
                      </a:rPr>
                      <m:t>𝐛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b="1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Ubuntu Light"/>
                      </a:rPr>
                      <m:t>𝐜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1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Ubuntu Light"/>
                      </a:rPr>
                      <m:t>𝐝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 given by the winding order of the triangles (i.e. CCW about the normal direction)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061DB9D-E595-0ABC-7472-30B07F6CB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556" y="3793949"/>
                <a:ext cx="5896801" cy="1631216"/>
              </a:xfrm>
              <a:prstGeom prst="rect">
                <a:avLst/>
              </a:prstGeom>
              <a:blipFill>
                <a:blip r:embed="rId2"/>
                <a:stretch>
                  <a:fillRect l="-1075" t="-1538" b="-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084" name="Picture 4">
            <a:extLst>
              <a:ext uri="{FF2B5EF4-FFF2-40B4-BE49-F238E27FC236}">
                <a16:creationId xmlns:a16="http://schemas.microsoft.com/office/drawing/2014/main" id="{FF9F5BEA-2053-60F8-3E32-2EDD42707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61"/>
          <a:stretch/>
        </p:blipFill>
        <p:spPr bwMode="auto">
          <a:xfrm>
            <a:off x="1964602" y="2616451"/>
            <a:ext cx="2268389" cy="377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4FBF0FC-8AF2-C97D-84BD-F5BB53EE2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9" t="35706" r="21396" b="47449"/>
          <a:stretch/>
        </p:blipFill>
        <p:spPr bwMode="auto">
          <a:xfrm>
            <a:off x="3232086" y="3976901"/>
            <a:ext cx="359104" cy="43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50B8F3E-2BF3-2B60-F035-9C8A1B4458CA}"/>
              </a:ext>
            </a:extLst>
          </p:cNvPr>
          <p:cNvGrpSpPr/>
          <p:nvPr/>
        </p:nvGrpSpPr>
        <p:grpSpPr>
          <a:xfrm>
            <a:off x="2656509" y="5294011"/>
            <a:ext cx="532036" cy="373457"/>
            <a:chOff x="4831556" y="5413972"/>
            <a:chExt cx="869815" cy="61055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0AFFB73-7D96-44FB-D921-6DF732A9D9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19" t="69337" r="37082" b="15894"/>
            <a:stretch/>
          </p:blipFill>
          <p:spPr bwMode="auto">
            <a:xfrm>
              <a:off x="4831556" y="5413972"/>
              <a:ext cx="778600" cy="563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126B004-ECD6-3A96-83C2-FCA322E88666}"/>
                </a:ext>
              </a:extLst>
            </p:cNvPr>
            <p:cNvSpPr/>
            <p:nvPr/>
          </p:nvSpPr>
          <p:spPr>
            <a:xfrm rot="20178435">
              <a:off x="5155119" y="5808322"/>
              <a:ext cx="546252" cy="21620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AF849E7-7C90-6289-C4B6-4DCD7A92800B}"/>
              </a:ext>
            </a:extLst>
          </p:cNvPr>
          <p:cNvSpPr txBox="1"/>
          <p:nvPr/>
        </p:nvSpPr>
        <p:spPr>
          <a:xfrm>
            <a:off x="29606" y="6434909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buntu Light"/>
                <a:cs typeface="Ubuntu Light"/>
                <a:hlinkClick r:id="rId5"/>
              </a:rPr>
              <a:t>Source</a:t>
            </a:r>
            <a:endParaRPr lang="en-US" dirty="0">
              <a:latin typeface="Ubuntu Light"/>
              <a:cs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411787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DE0F5-8ABC-0F19-F597-43BA5B438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Mesh Architecture: </a:t>
            </a:r>
            <a:r>
              <a:rPr lang="en-US" dirty="0" err="1"/>
              <a:t>MeshCNN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B4064-6410-FE9B-4894-47F33B6AC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789914"/>
          </a:xfrm>
        </p:spPr>
        <p:txBody>
          <a:bodyPr/>
          <a:lstStyle/>
          <a:p>
            <a:r>
              <a:rPr lang="en-US" b="1" dirty="0"/>
              <a:t>Key idea: </a:t>
            </a:r>
            <a:r>
              <a:rPr lang="en-US" dirty="0"/>
              <a:t>define a convolution operator on mesh edges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A3ADBAD-91A4-E865-ED59-112B80DF1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943" y="2725092"/>
            <a:ext cx="2292492" cy="355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D8AEE7-9E84-BAFF-067E-C39796B979B8}"/>
                  </a:ext>
                </a:extLst>
              </p:cNvPr>
              <p:cNvSpPr txBox="1"/>
              <p:nvPr/>
            </p:nvSpPr>
            <p:spPr>
              <a:xfrm>
                <a:off x="4997513" y="3195470"/>
                <a:ext cx="554977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As input, each edge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Ubuntu Light"/>
                      </a:rPr>
                      <m:t>𝑖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 stores a</a:t>
                </a:r>
                <a:b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</a:br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5-dimensional feature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𝐟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The dihedral angle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D8AEE7-9E84-BAFF-067E-C39796B97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195470"/>
                <a:ext cx="5549773" cy="1015663"/>
              </a:xfrm>
              <a:prstGeom prst="rect">
                <a:avLst/>
              </a:prstGeom>
              <a:blipFill>
                <a:blip r:embed="rId3"/>
                <a:stretch>
                  <a:fillRect l="-1142" t="-2469"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5D6CB0-C33C-D666-E923-480836B292A9}"/>
              </a:ext>
            </a:extLst>
          </p:cNvPr>
          <p:cNvCxnSpPr/>
          <p:nvPr/>
        </p:nvCxnSpPr>
        <p:spPr>
          <a:xfrm flipH="1">
            <a:off x="3802456" y="4028791"/>
            <a:ext cx="1294645" cy="63374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6700575-94EC-37C5-2295-97ACBDB74F45}"/>
              </a:ext>
            </a:extLst>
          </p:cNvPr>
          <p:cNvSpPr txBox="1"/>
          <p:nvPr/>
        </p:nvSpPr>
        <p:spPr>
          <a:xfrm>
            <a:off x="29606" y="6434909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buntu Light"/>
                <a:cs typeface="Ubuntu Light"/>
                <a:hlinkClick r:id="rId4"/>
              </a:rPr>
              <a:t>Source</a:t>
            </a:r>
            <a:endParaRPr lang="en-US" dirty="0">
              <a:latin typeface="Ubuntu Light"/>
              <a:cs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389396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DE0F5-8ABC-0F19-F597-43BA5B438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Mesh Architecture: </a:t>
            </a:r>
            <a:r>
              <a:rPr lang="en-US" dirty="0" err="1"/>
              <a:t>MeshCNN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B4064-6410-FE9B-4894-47F33B6AC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789914"/>
          </a:xfrm>
        </p:spPr>
        <p:txBody>
          <a:bodyPr/>
          <a:lstStyle/>
          <a:p>
            <a:r>
              <a:rPr lang="en-US" b="1" dirty="0"/>
              <a:t>Key idea: </a:t>
            </a:r>
            <a:r>
              <a:rPr lang="en-US" dirty="0"/>
              <a:t>define a convolution operator on mesh edges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A3ADBAD-91A4-E865-ED59-112B80DF1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943" y="2725092"/>
            <a:ext cx="2292492" cy="355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D8AEE7-9E84-BAFF-067E-C39796B979B8}"/>
                  </a:ext>
                </a:extLst>
              </p:cNvPr>
              <p:cNvSpPr txBox="1"/>
              <p:nvPr/>
            </p:nvSpPr>
            <p:spPr>
              <a:xfrm>
                <a:off x="4997513" y="3195470"/>
                <a:ext cx="554977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As input, each edge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Ubuntu Light"/>
                      </a:rPr>
                      <m:t>𝑖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 stores a</a:t>
                </a:r>
                <a:b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</a:br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5-dimensional feature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𝐟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The dihedral angle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The two interior angles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D8AEE7-9E84-BAFF-067E-C39796B97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195470"/>
                <a:ext cx="5549773" cy="1323439"/>
              </a:xfrm>
              <a:prstGeom prst="rect">
                <a:avLst/>
              </a:prstGeom>
              <a:blipFill>
                <a:blip r:embed="rId3"/>
                <a:stretch>
                  <a:fillRect l="-1142" t="-1905" b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8D970D2-0623-2433-A435-7256EEE5472E}"/>
              </a:ext>
            </a:extLst>
          </p:cNvPr>
          <p:cNvCxnSpPr>
            <a:cxnSpLocks/>
          </p:cNvCxnSpPr>
          <p:nvPr/>
        </p:nvCxnSpPr>
        <p:spPr>
          <a:xfrm flipH="1" flipV="1">
            <a:off x="4037846" y="3429000"/>
            <a:ext cx="1059255" cy="88044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C428383-9E32-79CA-2A78-C7A332FD2D19}"/>
              </a:ext>
            </a:extLst>
          </p:cNvPr>
          <p:cNvCxnSpPr>
            <a:cxnSpLocks/>
          </p:cNvCxnSpPr>
          <p:nvPr/>
        </p:nvCxnSpPr>
        <p:spPr>
          <a:xfrm flipH="1">
            <a:off x="2407767" y="4309448"/>
            <a:ext cx="2689334" cy="152892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C77E68C-8FA2-4944-E3C8-AA6973559D46}"/>
              </a:ext>
            </a:extLst>
          </p:cNvPr>
          <p:cNvSpPr txBox="1"/>
          <p:nvPr/>
        </p:nvSpPr>
        <p:spPr>
          <a:xfrm>
            <a:off x="29606" y="6434909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buntu Light"/>
                <a:cs typeface="Ubuntu Light"/>
                <a:hlinkClick r:id="rId4"/>
              </a:rPr>
              <a:t>Source</a:t>
            </a:r>
            <a:endParaRPr lang="en-US" dirty="0">
              <a:latin typeface="Ubuntu Light"/>
              <a:cs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1405924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DE0F5-8ABC-0F19-F597-43BA5B438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Mesh Architecture: </a:t>
            </a:r>
            <a:r>
              <a:rPr lang="en-US" dirty="0" err="1"/>
              <a:t>MeshCNN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B4064-6410-FE9B-4894-47F33B6AC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789914"/>
          </a:xfrm>
        </p:spPr>
        <p:txBody>
          <a:bodyPr/>
          <a:lstStyle/>
          <a:p>
            <a:r>
              <a:rPr lang="en-US" b="1" dirty="0"/>
              <a:t>Key idea: </a:t>
            </a:r>
            <a:r>
              <a:rPr lang="en-US" dirty="0"/>
              <a:t>define a convolution operator on mesh edges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A3ADBAD-91A4-E865-ED59-112B80DF1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943" y="2725092"/>
            <a:ext cx="2292492" cy="355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D8AEE7-9E84-BAFF-067E-C39796B979B8}"/>
                  </a:ext>
                </a:extLst>
              </p:cNvPr>
              <p:cNvSpPr txBox="1"/>
              <p:nvPr/>
            </p:nvSpPr>
            <p:spPr>
              <a:xfrm>
                <a:off x="4997513" y="3195470"/>
                <a:ext cx="554977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As input, each edge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Ubuntu Light"/>
                      </a:rPr>
                      <m:t>𝑖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 stores a</a:t>
                </a:r>
                <a:b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</a:br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5-dimensional feature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𝐟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Ubuntu Light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The dihedral angle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The two interior angles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The ratio of the edge length to the perpendicular length for each adjacent face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D8AEE7-9E84-BAFF-067E-C39796B97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195470"/>
                <a:ext cx="5549773" cy="1938992"/>
              </a:xfrm>
              <a:prstGeom prst="rect">
                <a:avLst/>
              </a:prstGeom>
              <a:blipFill>
                <a:blip r:embed="rId3"/>
                <a:stretch>
                  <a:fillRect l="-1142" t="-1299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8D970D2-0623-2433-A435-7256EEE5472E}"/>
              </a:ext>
            </a:extLst>
          </p:cNvPr>
          <p:cNvCxnSpPr>
            <a:cxnSpLocks/>
          </p:cNvCxnSpPr>
          <p:nvPr/>
        </p:nvCxnSpPr>
        <p:spPr>
          <a:xfrm flipH="1" flipV="1">
            <a:off x="3757188" y="3920150"/>
            <a:ext cx="1339913" cy="70617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C428383-9E32-79CA-2A78-C7A332FD2D19}"/>
              </a:ext>
            </a:extLst>
          </p:cNvPr>
          <p:cNvCxnSpPr>
            <a:cxnSpLocks/>
          </p:cNvCxnSpPr>
          <p:nvPr/>
        </p:nvCxnSpPr>
        <p:spPr>
          <a:xfrm flipH="1">
            <a:off x="2770360" y="4626321"/>
            <a:ext cx="2326741" cy="74167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0E14653-4B30-9C70-F811-AB81C83CD79C}"/>
              </a:ext>
            </a:extLst>
          </p:cNvPr>
          <p:cNvSpPr txBox="1"/>
          <p:nvPr/>
        </p:nvSpPr>
        <p:spPr>
          <a:xfrm>
            <a:off x="29606" y="6434909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buntu Light"/>
                <a:cs typeface="Ubuntu Light"/>
                <a:hlinkClick r:id="rId4"/>
              </a:rPr>
              <a:t>Source</a:t>
            </a:r>
            <a:endParaRPr lang="en-US" dirty="0">
              <a:latin typeface="Ubuntu Light"/>
              <a:cs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876498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DE0F5-8ABC-0F19-F597-43BA5B438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Mesh Architecture: </a:t>
            </a:r>
            <a:r>
              <a:rPr lang="en-US" dirty="0" err="1"/>
              <a:t>MeshCNN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B4064-6410-FE9B-4894-47F33B6AC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789914"/>
          </a:xfrm>
        </p:spPr>
        <p:txBody>
          <a:bodyPr/>
          <a:lstStyle/>
          <a:p>
            <a:r>
              <a:rPr lang="en-US" b="1" dirty="0"/>
              <a:t>Key idea: </a:t>
            </a:r>
            <a:r>
              <a:rPr lang="en-US" dirty="0"/>
              <a:t>define a convolution operator on mesh edges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D8AEE7-9E84-BAFF-067E-C39796B979B8}"/>
                  </a:ext>
                </a:extLst>
              </p:cNvPr>
              <p:cNvSpPr txBox="1"/>
              <p:nvPr/>
            </p:nvSpPr>
            <p:spPr>
              <a:xfrm>
                <a:off x="4997513" y="3195470"/>
                <a:ext cx="5848538" cy="3152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The convolution operator is then defined as: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  <a:p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where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𝐟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𝐟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b="0" dirty="0">
                  <a:solidFill>
                    <a:schemeClr val="bg1"/>
                  </a:solidFill>
                  <a:latin typeface="Ubuntu Light"/>
                </a:endParaRPr>
              </a:p>
              <a:p>
                <a:endParaRPr lang="en-US" sz="2000" dirty="0">
                  <a:solidFill>
                    <a:schemeClr val="bg1"/>
                  </a:solidFill>
                  <a:latin typeface="Ubuntu Light"/>
                  <a:cs typeface="Ubuntu Light"/>
                </a:endParaRPr>
              </a:p>
              <a:p>
                <a:r>
                  <a:rPr lang="en-US" sz="2000" b="1" i="1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Why?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bg1"/>
                    </a:solidFill>
                    <a:latin typeface="Ubuntu Light"/>
                    <a:cs typeface="Ubuntu Light"/>
                  </a:rPr>
                  <a:t>Doesn’t matter how the two incident faces are ordered (order-invariant functions again!)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4D8AEE7-9E84-BAFF-067E-C39796B97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195470"/>
                <a:ext cx="5848538" cy="3152786"/>
              </a:xfrm>
              <a:prstGeom prst="rect">
                <a:avLst/>
              </a:prstGeom>
              <a:blipFill>
                <a:blip r:embed="rId2"/>
                <a:stretch>
                  <a:fillRect l="-1085" t="-20080" r="-651" b="-2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>
            <a:extLst>
              <a:ext uri="{FF2B5EF4-FFF2-40B4-BE49-F238E27FC236}">
                <a16:creationId xmlns:a16="http://schemas.microsoft.com/office/drawing/2014/main" id="{412BFC7B-EF61-42AF-FD21-F52EC7307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428" y="2593816"/>
            <a:ext cx="2199521" cy="381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0D88B6-2D88-B03F-8AA1-40A0F4BEE425}"/>
              </a:ext>
            </a:extLst>
          </p:cNvPr>
          <p:cNvSpPr txBox="1"/>
          <p:nvPr/>
        </p:nvSpPr>
        <p:spPr>
          <a:xfrm>
            <a:off x="29606" y="6434909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buntu Light"/>
                <a:cs typeface="Ubuntu Light"/>
                <a:hlinkClick r:id="rId4"/>
              </a:rPr>
              <a:t>Source</a:t>
            </a:r>
            <a:endParaRPr lang="en-US" dirty="0">
              <a:latin typeface="Ubuntu Light"/>
              <a:cs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98130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DE0F5-8ABC-0F19-F597-43BA5B438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Mesh Architecture: </a:t>
            </a:r>
            <a:r>
              <a:rPr lang="en-US" dirty="0" err="1"/>
              <a:t>MeshCNN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B4064-6410-FE9B-4894-47F33B6AC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789914"/>
          </a:xfrm>
        </p:spPr>
        <p:txBody>
          <a:bodyPr/>
          <a:lstStyle/>
          <a:p>
            <a:r>
              <a:rPr lang="en-US" b="1" dirty="0"/>
              <a:t>Key idea: </a:t>
            </a:r>
            <a:r>
              <a:rPr lang="en-US" dirty="0"/>
              <a:t>define a convolution operator on mesh edges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4DCFA6D-2D27-D02A-9B91-6B1679179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" y="2960483"/>
            <a:ext cx="6527731" cy="283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FD6777-7B2F-9940-44EB-FEBC44545231}"/>
              </a:ext>
            </a:extLst>
          </p:cNvPr>
          <p:cNvSpPr txBox="1"/>
          <p:nvPr/>
        </p:nvSpPr>
        <p:spPr>
          <a:xfrm>
            <a:off x="7439113" y="2947488"/>
            <a:ext cx="43726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As </a:t>
            </a:r>
            <a:r>
              <a:rPr lang="en-US" sz="2000" dirty="0" err="1">
                <a:solidFill>
                  <a:schemeClr val="bg1"/>
                </a:solidFill>
                <a:latin typeface="Ubuntu Light"/>
                <a:cs typeface="Ubuntu Light"/>
              </a:rPr>
              <a:t>PointNet</a:t>
            </a: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 aggregate local features into global features, </a:t>
            </a:r>
            <a:r>
              <a:rPr lang="en-US" sz="2000" dirty="0" err="1">
                <a:solidFill>
                  <a:schemeClr val="bg1"/>
                </a:solidFill>
                <a:latin typeface="Ubuntu Light"/>
                <a:cs typeface="Ubuntu Light"/>
              </a:rPr>
              <a:t>MeshCNN</a:t>
            </a: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 also aggregates local features into increasingly global features by edge-collapse-based </a:t>
            </a:r>
            <a:r>
              <a:rPr lang="en-US" sz="2000" i="1" dirty="0">
                <a:solidFill>
                  <a:schemeClr val="bg1"/>
                </a:solidFill>
                <a:latin typeface="Ubuntu Light"/>
                <a:cs typeface="Ubuntu Light"/>
              </a:rPr>
              <a:t>pooling</a:t>
            </a:r>
          </a:p>
          <a:p>
            <a:endParaRPr lang="en-US" sz="2000" dirty="0">
              <a:solidFill>
                <a:schemeClr val="bg1"/>
              </a:solidFill>
              <a:latin typeface="Ubuntu Light"/>
              <a:cs typeface="Ubuntu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5FABE-5A77-7BEE-D4AD-850B96718A91}"/>
              </a:ext>
            </a:extLst>
          </p:cNvPr>
          <p:cNvSpPr txBox="1"/>
          <p:nvPr/>
        </p:nvSpPr>
        <p:spPr>
          <a:xfrm>
            <a:off x="29606" y="6434909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buntu Light"/>
                <a:cs typeface="Ubuntu Light"/>
                <a:hlinkClick r:id="rId3"/>
              </a:rPr>
              <a:t>Source</a:t>
            </a:r>
            <a:endParaRPr lang="en-US" dirty="0">
              <a:latin typeface="Ubuntu Light"/>
              <a:cs typeface="Ubuntu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BA2363-ED6A-4B52-C30E-86B583F8231A}"/>
              </a:ext>
            </a:extLst>
          </p:cNvPr>
          <p:cNvSpPr/>
          <p:nvPr/>
        </p:nvSpPr>
        <p:spPr>
          <a:xfrm>
            <a:off x="4963886" y="2841171"/>
            <a:ext cx="2264228" cy="310242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7B7E80-0540-85F9-B93E-96CEBF639CC4}"/>
              </a:ext>
            </a:extLst>
          </p:cNvPr>
          <p:cNvSpPr/>
          <p:nvPr/>
        </p:nvSpPr>
        <p:spPr>
          <a:xfrm>
            <a:off x="4023544" y="3916984"/>
            <a:ext cx="1458686" cy="85806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632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DE0F5-8ABC-0F19-F597-43BA5B438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Mesh Architecture: </a:t>
            </a:r>
            <a:r>
              <a:rPr lang="en-US" dirty="0" err="1"/>
              <a:t>MeshCNN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B4064-6410-FE9B-4894-47F33B6AC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789914"/>
          </a:xfrm>
        </p:spPr>
        <p:txBody>
          <a:bodyPr/>
          <a:lstStyle/>
          <a:p>
            <a:r>
              <a:rPr lang="en-US" b="1" dirty="0"/>
              <a:t>Key idea: </a:t>
            </a:r>
            <a:r>
              <a:rPr lang="en-US" dirty="0"/>
              <a:t>define a convolution operator on mesh edges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4DCFA6D-2D27-D02A-9B91-6B1679179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" y="2960483"/>
            <a:ext cx="6527731" cy="283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FD6777-7B2F-9940-44EB-FEBC44545231}"/>
              </a:ext>
            </a:extLst>
          </p:cNvPr>
          <p:cNvSpPr txBox="1"/>
          <p:nvPr/>
        </p:nvSpPr>
        <p:spPr>
          <a:xfrm>
            <a:off x="7439113" y="2947488"/>
            <a:ext cx="43726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As </a:t>
            </a:r>
            <a:r>
              <a:rPr lang="en-US" sz="2000" dirty="0" err="1">
                <a:solidFill>
                  <a:schemeClr val="bg1"/>
                </a:solidFill>
                <a:latin typeface="Ubuntu Light"/>
                <a:cs typeface="Ubuntu Light"/>
              </a:rPr>
              <a:t>PointNet</a:t>
            </a: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 aggregate local features into global features, </a:t>
            </a:r>
            <a:r>
              <a:rPr lang="en-US" sz="2000" dirty="0" err="1">
                <a:solidFill>
                  <a:schemeClr val="bg1"/>
                </a:solidFill>
                <a:latin typeface="Ubuntu Light"/>
                <a:cs typeface="Ubuntu Light"/>
              </a:rPr>
              <a:t>MeshCNN</a:t>
            </a:r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 also aggregates local features into increasingly global features by edge-collapse-based </a:t>
            </a:r>
            <a:r>
              <a:rPr lang="en-US" sz="2000" i="1" dirty="0">
                <a:solidFill>
                  <a:schemeClr val="bg1"/>
                </a:solidFill>
                <a:latin typeface="Ubuntu Light"/>
                <a:cs typeface="Ubuntu Light"/>
              </a:rPr>
              <a:t>pooling</a:t>
            </a:r>
          </a:p>
          <a:p>
            <a:endParaRPr lang="en-US" sz="2000" dirty="0">
              <a:solidFill>
                <a:schemeClr val="bg1"/>
              </a:solidFill>
              <a:latin typeface="Ubuntu Light"/>
              <a:cs typeface="Ubuntu Light"/>
            </a:endParaRPr>
          </a:p>
          <a:p>
            <a:r>
              <a:rPr lang="en-US" sz="2000" dirty="0">
                <a:solidFill>
                  <a:schemeClr val="bg1"/>
                </a:solidFill>
                <a:latin typeface="Ubuntu Light"/>
                <a:cs typeface="Ubuntu Light"/>
              </a:rPr>
              <a:t>Can also (sort of) ‘undo’ pooling by reversing the sequence of edge collapses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5FABE-5A77-7BEE-D4AD-850B96718A91}"/>
              </a:ext>
            </a:extLst>
          </p:cNvPr>
          <p:cNvSpPr txBox="1"/>
          <p:nvPr/>
        </p:nvSpPr>
        <p:spPr>
          <a:xfrm>
            <a:off x="29606" y="6434909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Ubuntu Light"/>
                <a:cs typeface="Ubuntu Light"/>
                <a:hlinkClick r:id="rId3"/>
              </a:rPr>
              <a:t>Source</a:t>
            </a:r>
            <a:endParaRPr lang="en-US" dirty="0">
              <a:latin typeface="Ubuntu Light"/>
              <a:cs typeface="Ubuntu Light"/>
            </a:endParaRPr>
          </a:p>
        </p:txBody>
      </p:sp>
    </p:spTree>
    <p:extLst>
      <p:ext uri="{BB962C8B-B14F-4D97-AF65-F5344CB8AC3E}">
        <p14:creationId xmlns:p14="http://schemas.microsoft.com/office/powerpoint/2010/main" val="37663168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7B78B-3B00-F70D-E582-92CBC1DFF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MeshCNN</a:t>
            </a:r>
            <a:r>
              <a:rPr lang="en-US" dirty="0"/>
              <a:t> can segment human body meshes</a:t>
            </a:r>
          </a:p>
        </p:txBody>
      </p:sp>
      <p:pic>
        <p:nvPicPr>
          <p:cNvPr id="58372" name="Picture 4">
            <a:extLst>
              <a:ext uri="{FF2B5EF4-FFF2-40B4-BE49-F238E27FC236}">
                <a16:creationId xmlns:a16="http://schemas.microsoft.com/office/drawing/2014/main" id="{CCD784D9-E73A-9506-B7FA-6A9B71196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9055"/>
            <a:ext cx="3938823" cy="393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>
            <a:extLst>
              <a:ext uri="{FF2B5EF4-FFF2-40B4-BE49-F238E27FC236}">
                <a16:creationId xmlns:a16="http://schemas.microsoft.com/office/drawing/2014/main" id="{B8DB9CEE-E113-86BA-5409-C25F46BA6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819" y="1748971"/>
            <a:ext cx="4260360" cy="418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6" name="Picture 8">
            <a:extLst>
              <a:ext uri="{FF2B5EF4-FFF2-40B4-BE49-F238E27FC236}">
                <a16:creationId xmlns:a16="http://schemas.microsoft.com/office/drawing/2014/main" id="{571E849A-A0EC-A808-551B-9DCC9CB0B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43" y="1963329"/>
            <a:ext cx="3679807" cy="397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5982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7195-BAEC-BA21-3EE5-707562555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Noteworthy Mesh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15C7B-A64C-94CF-A65C-75B396FF2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83161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hlinkClick r:id="rId2"/>
              </a:rPr>
              <a:t>DiffusionNet</a:t>
            </a:r>
            <a:endParaRPr lang="en-US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Uses continuous diffusion (i.e. solution to the heat equation) rather than discrete convolution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Is ‘discretization-agnostic’: generalizes to arbitrarily tessellated meshes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hlinkClick r:id="rId3"/>
              </a:rPr>
              <a:t>MeshGPT</a:t>
            </a:r>
            <a:endParaRPr lang="en-US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Transformer-model for directly generating meshes (as a sequence of vertices and faces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Core architecture could also be applied to analysis tasks</a:t>
            </a:r>
          </a:p>
        </p:txBody>
      </p:sp>
    </p:spTree>
    <p:extLst>
      <p:ext uri="{BB962C8B-B14F-4D97-AF65-F5344CB8AC3E}">
        <p14:creationId xmlns:p14="http://schemas.microsoft.com/office/powerpoint/2010/main" val="248654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DC2C-9728-B6BA-DA95-FF5187020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deep learning problem is characterized by: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79606-B77C-38E5-EA29-4FDF4BCF2E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4827759"/>
              </a:xfrm>
            </p:spPr>
            <p:txBody>
              <a:bodyPr>
                <a:normAutofit lnSpcReduction="10000"/>
              </a:bodyPr>
              <a:lstStyle/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What type of prediction problem are we trying to solve?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function should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compute?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How are we representing the data?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form do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take?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What neural network architecture are we using?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parametric family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are we using?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How will we train the network?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optimization algorithm do we use to solve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2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79606-B77C-38E5-EA29-4FDF4BCF2E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4827759"/>
              </a:xfrm>
              <a:blipFill>
                <a:blip r:embed="rId2"/>
                <a:stretch>
                  <a:fillRect l="-1387" t="-2895"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1839C8AA-C9BD-8E63-B602-0268F5B07160}"/>
              </a:ext>
            </a:extLst>
          </p:cNvPr>
          <p:cNvSpPr/>
          <p:nvPr/>
        </p:nvSpPr>
        <p:spPr>
          <a:xfrm>
            <a:off x="541699" y="1398760"/>
            <a:ext cx="10883773" cy="2030239"/>
          </a:xfrm>
          <a:prstGeom prst="rect">
            <a:avLst/>
          </a:prstGeom>
          <a:solidFill>
            <a:schemeClr val="tx1">
              <a:alpha val="8510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25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ADD3C-6233-C971-A693-797361742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this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CAEC7-7525-BDFB-1C63-0EAA46FE7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8005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You will (hopefully) leave this course: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Knowing the kinds of problems deep learning is being used to solve in geometry processing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Including: having a framework for organizing those problems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Understanding some of the unique challenges in applying deep learning to 3D geometry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Understanding how (and why) to represent 3D shapes with neural networks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Knowing where to look if you want to learn more</a:t>
            </a:r>
          </a:p>
        </p:txBody>
      </p:sp>
    </p:spTree>
    <p:extLst>
      <p:ext uri="{BB962C8B-B14F-4D97-AF65-F5344CB8AC3E}">
        <p14:creationId xmlns:p14="http://schemas.microsoft.com/office/powerpoint/2010/main" val="226278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DC2C-9728-B6BA-DA95-FF5187020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deep learning problem is characterized by: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79606-B77C-38E5-EA29-4FDF4BCF2E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4827759"/>
              </a:xfrm>
            </p:spPr>
            <p:txBody>
              <a:bodyPr>
                <a:normAutofit lnSpcReduction="10000"/>
              </a:bodyPr>
              <a:lstStyle/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What type of prediction problem are we trying to solve?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function should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compute?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How are we representing the data?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form do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take?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/>
                  <a:t>What neural network architecture are we using?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parametric family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are we using?</a:t>
                </a:r>
              </a:p>
              <a:p>
                <a:pPr marL="514350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How will we train the network?</a:t>
                </a:r>
              </a:p>
              <a:p>
                <a:pPr marL="971550" lvl="1" indent="-5143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i.e. what optimization algorithm do we use to solve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2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8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179606-B77C-38E5-EA29-4FDF4BCF2E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4827759"/>
              </a:xfrm>
              <a:blipFill>
                <a:blip r:embed="rId2"/>
                <a:stretch>
                  <a:fillRect l="-1387" t="-2895"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83651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A5B3A-FFE4-99A8-C005-C28524CD5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7528"/>
            <a:ext cx="10972800" cy="4691957"/>
          </a:xfrm>
        </p:spPr>
        <p:txBody>
          <a:bodyPr>
            <a:normAutofit/>
          </a:bodyPr>
          <a:lstStyle/>
          <a:p>
            <a:endParaRPr lang="en-US" i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Using neural networks to solve prediction problems involving 3D geometry </a:t>
            </a:r>
            <a:r>
              <a:rPr lang="en-US" b="1" dirty="0"/>
              <a:t>(Daniel,  ~40 mins)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Using neural networks </a:t>
            </a:r>
            <a:r>
              <a:rPr lang="en-US" i="1" dirty="0"/>
              <a:t>as a representation of </a:t>
            </a:r>
            <a:r>
              <a:rPr lang="en-US" dirty="0"/>
              <a:t>3D geometry </a:t>
            </a:r>
            <a:r>
              <a:rPr lang="en-US" b="1" dirty="0"/>
              <a:t>(Zoë, ~40 mins)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4805DC-C05F-658A-C965-093EB2D4B442}"/>
              </a:ext>
            </a:extLst>
          </p:cNvPr>
          <p:cNvSpPr txBox="1"/>
          <p:nvPr/>
        </p:nvSpPr>
        <p:spPr>
          <a:xfrm>
            <a:off x="1122629" y="3057424"/>
            <a:ext cx="2818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latin typeface="Ubuntu Light"/>
                <a:cs typeface="Ubuntu Light"/>
              </a:rPr>
              <a:t>5 minute break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DFB3AC-0898-DD03-199C-2ECF8B74FD8D}"/>
              </a:ext>
            </a:extLst>
          </p:cNvPr>
          <p:cNvSpPr/>
          <p:nvPr/>
        </p:nvSpPr>
        <p:spPr>
          <a:xfrm>
            <a:off x="443620" y="2987644"/>
            <a:ext cx="10058400" cy="2643611"/>
          </a:xfrm>
          <a:prstGeom prst="rect">
            <a:avLst/>
          </a:prstGeom>
          <a:solidFill>
            <a:schemeClr val="tx1">
              <a:alpha val="80433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139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A5B3A-FFE4-99A8-C005-C28524CD5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7528"/>
            <a:ext cx="10972800" cy="4691957"/>
          </a:xfrm>
        </p:spPr>
        <p:txBody>
          <a:bodyPr>
            <a:normAutofit/>
          </a:bodyPr>
          <a:lstStyle/>
          <a:p>
            <a:endParaRPr lang="en-US" i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Using neural networks to solve prediction problems involving 3D geometry </a:t>
            </a:r>
            <a:r>
              <a:rPr lang="en-US" b="1" dirty="0"/>
              <a:t>(Daniel,  ~40 mins)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Using neural networks </a:t>
            </a:r>
            <a:r>
              <a:rPr lang="en-US" i="1" dirty="0"/>
              <a:t>as a representation of </a:t>
            </a:r>
            <a:r>
              <a:rPr lang="en-US" dirty="0"/>
              <a:t>3D geometry </a:t>
            </a:r>
            <a:r>
              <a:rPr lang="en-US" b="1" dirty="0"/>
              <a:t>(Zoë, ~40 mins)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4805DC-C05F-658A-C965-093EB2D4B442}"/>
              </a:ext>
            </a:extLst>
          </p:cNvPr>
          <p:cNvSpPr txBox="1"/>
          <p:nvPr/>
        </p:nvSpPr>
        <p:spPr>
          <a:xfrm>
            <a:off x="1122629" y="3057424"/>
            <a:ext cx="2818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latin typeface="Ubuntu Light"/>
                <a:cs typeface="Ubuntu Light"/>
              </a:rPr>
              <a:t>5 minute break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DFB3AC-0898-DD03-199C-2ECF8B74FD8D}"/>
              </a:ext>
            </a:extLst>
          </p:cNvPr>
          <p:cNvSpPr/>
          <p:nvPr/>
        </p:nvSpPr>
        <p:spPr>
          <a:xfrm>
            <a:off x="443620" y="3820562"/>
            <a:ext cx="10058400" cy="1810693"/>
          </a:xfrm>
          <a:prstGeom prst="rect">
            <a:avLst/>
          </a:prstGeom>
          <a:solidFill>
            <a:schemeClr val="tx1">
              <a:alpha val="80433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8DD1D2-EE1D-6D50-9362-E9F5A05F76A5}"/>
              </a:ext>
            </a:extLst>
          </p:cNvPr>
          <p:cNvSpPr/>
          <p:nvPr/>
        </p:nvSpPr>
        <p:spPr>
          <a:xfrm>
            <a:off x="609600" y="1147528"/>
            <a:ext cx="10058400" cy="1810693"/>
          </a:xfrm>
          <a:prstGeom prst="rect">
            <a:avLst/>
          </a:prstGeom>
          <a:solidFill>
            <a:schemeClr val="tx1">
              <a:alpha val="80433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41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6F30F-D480-92D9-121F-3CB68CC8A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Non-Goals of This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9CE0D-CDCB-B92F-209B-86503F15E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course will </a:t>
            </a:r>
            <a:r>
              <a:rPr lang="en-US" b="1" i="1" dirty="0"/>
              <a:t>not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Dive deep into the methodological details of lots of recent papers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Teach (much) about deep learning </a:t>
            </a:r>
            <a:r>
              <a:rPr lang="en-US" i="1" dirty="0"/>
              <a:t>in general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Teach you how to write </a:t>
            </a:r>
            <a:r>
              <a:rPr lang="en-US" dirty="0" err="1"/>
              <a:t>PyTorch</a:t>
            </a:r>
            <a:r>
              <a:rPr lang="en-US" dirty="0"/>
              <a:t> / </a:t>
            </a:r>
            <a:r>
              <a:rPr lang="en-US" dirty="0" err="1"/>
              <a:t>Tensorflow</a:t>
            </a:r>
            <a:r>
              <a:rPr lang="en-US" dirty="0"/>
              <a:t> / [insert deep learning framework here] programs</a:t>
            </a:r>
          </a:p>
        </p:txBody>
      </p:sp>
    </p:spTree>
    <p:extLst>
      <p:ext uri="{BB962C8B-B14F-4D97-AF65-F5344CB8AC3E}">
        <p14:creationId xmlns:p14="http://schemas.microsoft.com/office/powerpoint/2010/main" val="90599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UbuntuDar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Neutra Tex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Neutra Text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Ubuntu Light"/>
            <a:cs typeface="Ubuntu Ligh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buntuDark" id="{0A9EC343-5F31-604B-8F3A-DB2FFC43331B}" vid="{4A215975-3B7F-114F-BFCD-EEA0D2C694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5561</TotalTime>
  <Words>3519</Words>
  <Application>Microsoft Office PowerPoint</Application>
  <PresentationFormat>Widescreen</PresentationFormat>
  <Paragraphs>615</Paragraphs>
  <Slides>82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0" baseType="lpstr">
      <vt:lpstr>Aptos</vt:lpstr>
      <vt:lpstr>Arial</vt:lpstr>
      <vt:lpstr>Cambria Math</vt:lpstr>
      <vt:lpstr>Neutra Text-Book</vt:lpstr>
      <vt:lpstr>Ubuntu</vt:lpstr>
      <vt:lpstr>Ubuntu Light</vt:lpstr>
      <vt:lpstr>Wingdings</vt:lpstr>
      <vt:lpstr>UbuntuDark</vt:lpstr>
      <vt:lpstr>Deep Learning for 3D Geometry</vt:lpstr>
      <vt:lpstr>Your Instructors 👨‍🏫👩‍🏫</vt:lpstr>
      <vt:lpstr>Our Students (i.e. You!)</vt:lpstr>
      <vt:lpstr>Why This Course?</vt:lpstr>
      <vt:lpstr>Why This Course?</vt:lpstr>
      <vt:lpstr>PowerPoint Presentation</vt:lpstr>
      <vt:lpstr>Structure of This Course</vt:lpstr>
      <vt:lpstr>Goals of this Course</vt:lpstr>
      <vt:lpstr>Non-Goals of This Course</vt:lpstr>
      <vt:lpstr>PowerPoint Presentation</vt:lpstr>
      <vt:lpstr>PowerPoint Presentation</vt:lpstr>
      <vt:lpstr>Deep Learning = Function Approximation</vt:lpstr>
      <vt:lpstr>A deep learning problem is characterized by:</vt:lpstr>
      <vt:lpstr>A deep learning problem is characterized by:</vt:lpstr>
      <vt:lpstr>A deep learning problem is characterized by:</vt:lpstr>
      <vt:lpstr>A deep learning problem is characterized by:</vt:lpstr>
      <vt:lpstr>Types of Prediction Problems in Geometry Processing</vt:lpstr>
      <vt:lpstr>A Taxonomy of Prediction Problems</vt:lpstr>
      <vt:lpstr>A Taxonomy of Prediction Problems</vt:lpstr>
      <vt:lpstr>A Taxonomy of Prediction Problems</vt:lpstr>
      <vt:lpstr>Examples of Global Analysis Problems</vt:lpstr>
      <vt:lpstr>Examples of Global Analysis Problems</vt:lpstr>
      <vt:lpstr>Examples of Global Analysis Problems</vt:lpstr>
      <vt:lpstr>Examples of Local Analysis Problems</vt:lpstr>
      <vt:lpstr>Examples of Local Analysis Problems</vt:lpstr>
      <vt:lpstr>Examples of Local Analysis Problems</vt:lpstr>
      <vt:lpstr>Examples of Local Analysis Problems</vt:lpstr>
      <vt:lpstr>A Taxonomy of Prediction Problems</vt:lpstr>
      <vt:lpstr>A Taxonomy of Prediction Problems</vt:lpstr>
      <vt:lpstr>A Taxonomy of Prediction Problems</vt:lpstr>
      <vt:lpstr>Some Noteworthy Examples of Unconditional Shape Synthesis</vt:lpstr>
      <vt:lpstr>Examples of Conditional Shape Synthesis</vt:lpstr>
      <vt:lpstr>Examples of Conditional Shape Synthesis</vt:lpstr>
      <vt:lpstr>Examples of Conditional Shape Synthesis</vt:lpstr>
      <vt:lpstr>A Taxonomy of Prediction Problems</vt:lpstr>
      <vt:lpstr>A Taxonomy of Prediction Problems</vt:lpstr>
      <vt:lpstr>A deep learning problem is characterized by:</vt:lpstr>
      <vt:lpstr>A deep learning problem is characterized by:</vt:lpstr>
      <vt:lpstr>In Other Fields, One Clear Answer</vt:lpstr>
      <vt:lpstr>But: many ways to represent geometry!</vt:lpstr>
      <vt:lpstr>PowerPoint Presentation</vt:lpstr>
      <vt:lpstr>There exist good reasons to use different geometry representations for learning</vt:lpstr>
      <vt:lpstr>There exist good reasons to use different geometry representations for learning</vt:lpstr>
      <vt:lpstr>There exist good reasons to use different geometry representations for learning</vt:lpstr>
      <vt:lpstr>There exist good reasons to use different geometry representations for learning</vt:lpstr>
      <vt:lpstr>There exist good reasons to use different geometry representations for learning</vt:lpstr>
      <vt:lpstr>A deep learning problem is characterized by:</vt:lpstr>
      <vt:lpstr>A deep learning problem is characterized by:</vt:lpstr>
      <vt:lpstr>A Deep Neural Network is:</vt:lpstr>
      <vt:lpstr>A Deep Neural Network is:</vt:lpstr>
      <vt:lpstr>A Deep Neural Network is:</vt:lpstr>
      <vt:lpstr>The Three Primary Types of Learnable Layers</vt:lpstr>
      <vt:lpstr>The Three Primary Types of Learnable Layers</vt:lpstr>
      <vt:lpstr>The Three Primary Types of Learnable Layers</vt:lpstr>
      <vt:lpstr>The Three Primary Types of Learnable Layers</vt:lpstr>
      <vt:lpstr>Geometry representation and network architecture are tightly coupled</vt:lpstr>
      <vt:lpstr>Geometry representation and network architecture are tightly coupled</vt:lpstr>
      <vt:lpstr>Geometry representation and network architecture are tightly coupled</vt:lpstr>
      <vt:lpstr>Geometry representation and network architecture are tightly coupled</vt:lpstr>
      <vt:lpstr>A Point Cloud Architecture: PointNet</vt:lpstr>
      <vt:lpstr>A Point Cloud Architecture: PointNet</vt:lpstr>
      <vt:lpstr>A Point Cloud Architecture: PointNet</vt:lpstr>
      <vt:lpstr>A Point Cloud Architecture: PointNet</vt:lpstr>
      <vt:lpstr>A Point Cloud Architecture: PointNet</vt:lpstr>
      <vt:lpstr>A Point Cloud Architecture: PointNet</vt:lpstr>
      <vt:lpstr>A Point Cloud Architecture: PointNet</vt:lpstr>
      <vt:lpstr>A Point Cloud Architecture: PointNet</vt:lpstr>
      <vt:lpstr>PointNet can segment 3D object point clouds</vt:lpstr>
      <vt:lpstr>More Noteworthy Point Cloud Networks</vt:lpstr>
      <vt:lpstr>A Mesh Architecture: MeshCNN</vt:lpstr>
      <vt:lpstr>A Mesh Architecture: MeshCNN</vt:lpstr>
      <vt:lpstr>A Mesh Architecture: MeshCNN</vt:lpstr>
      <vt:lpstr>A Mesh Architecture: MeshCNN</vt:lpstr>
      <vt:lpstr>A Mesh Architecture: MeshCNN</vt:lpstr>
      <vt:lpstr>A Mesh Architecture: MeshCNN</vt:lpstr>
      <vt:lpstr>A Mesh Architecture: MeshCNN</vt:lpstr>
      <vt:lpstr>MeshCNN can segment human body meshes</vt:lpstr>
      <vt:lpstr>More Noteworthy Mesh Architectures</vt:lpstr>
      <vt:lpstr>A deep learning problem is characterized by:</vt:lpstr>
      <vt:lpstr>A deep learning problem is characterized by: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Ritchie</dc:creator>
  <cp:lastModifiedBy>Daniel Ritchie</cp:lastModifiedBy>
  <cp:revision>175</cp:revision>
  <dcterms:created xsi:type="dcterms:W3CDTF">2024-06-17T22:03:31Z</dcterms:created>
  <dcterms:modified xsi:type="dcterms:W3CDTF">2024-06-22T14:57:44Z</dcterms:modified>
</cp:coreProperties>
</file>